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2" r:id="rId36"/>
    <p:sldId id="274" r:id="rId37"/>
    <p:sldId id="293" r:id="rId38"/>
    <p:sldId id="294" r:id="rId39"/>
    <p:sldId id="295" r:id="rId40"/>
    <p:sldId id="296" r:id="rId41"/>
    <p:sldId id="298" r:id="rId42"/>
    <p:sldId id="299" r:id="rId43"/>
    <p:sldId id="300" r:id="rId44"/>
    <p:sldId id="301" r:id="rId45"/>
    <p:sldId id="297"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21" r:id="rId62"/>
    <p:sldId id="317" r:id="rId63"/>
    <p:sldId id="318" r:id="rId64"/>
    <p:sldId id="319" r:id="rId65"/>
    <p:sldId id="320" r:id="rId66"/>
    <p:sldId id="322" r:id="rId67"/>
    <p:sldId id="323" r:id="rId68"/>
    <p:sldId id="325" r:id="rId69"/>
    <p:sldId id="324" r:id="rId7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33"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60117-643C-4FD3-838C-89AEA40EDB20}" type="datetimeFigureOut">
              <a:rPr lang="es-PY" smtClean="0"/>
              <a:pPr/>
              <a:t>25/01/2015</a:t>
            </a:fld>
            <a:endParaRPr lang="es-P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FDF793-F924-421F-A7CB-E3EBE5CF00F0}" type="slidenum">
              <a:rPr lang="es-PY" smtClean="0"/>
              <a:pPr/>
              <a:t>‹Nº›</a:t>
            </a:fld>
            <a:endParaRPr lang="es-P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a:t>
            </a:fld>
            <a:endParaRPr lang="es-P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10</a:t>
            </a:fld>
            <a:endParaRPr lang="es-P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11</a:t>
            </a:fld>
            <a:endParaRPr lang="es-P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12</a:t>
            </a:fld>
            <a:endParaRPr lang="es-P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13</a:t>
            </a:fld>
            <a:endParaRPr lang="es-P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14</a:t>
            </a:fld>
            <a:endParaRPr lang="es-PY"/>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15</a:t>
            </a:fld>
            <a:endParaRPr lang="es-PY"/>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54</a:t>
            </a:fld>
            <a:endParaRPr lang="es-P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2</a:t>
            </a:fld>
            <a:endParaRPr lang="es-P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3</a:t>
            </a:fld>
            <a:endParaRPr lang="es-P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4</a:t>
            </a:fld>
            <a:endParaRPr lang="es-P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5</a:t>
            </a:fld>
            <a:endParaRPr lang="es-P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6</a:t>
            </a:fld>
            <a:endParaRPr lang="es-P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7</a:t>
            </a:fld>
            <a:endParaRPr lang="es-P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8</a:t>
            </a:fld>
            <a:endParaRPr lang="es-P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PY"/>
          </a:p>
        </p:txBody>
      </p:sp>
      <p:sp>
        <p:nvSpPr>
          <p:cNvPr id="4" name="3 Marcador de número de diapositiva"/>
          <p:cNvSpPr>
            <a:spLocks noGrp="1"/>
          </p:cNvSpPr>
          <p:nvPr>
            <p:ph type="sldNum" sz="quarter" idx="10"/>
          </p:nvPr>
        </p:nvSpPr>
        <p:spPr/>
        <p:txBody>
          <a:bodyPr/>
          <a:lstStyle/>
          <a:p>
            <a:fld id="{FBFDF793-F924-421F-A7CB-E3EBE5CF00F0}" type="slidenum">
              <a:rPr lang="es-PY" smtClean="0"/>
              <a:pPr/>
              <a:t>9</a:t>
            </a:fld>
            <a:endParaRPr lang="es-P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9"/>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7"/>
            <a:ext cx="5791200" cy="365125"/>
          </a:xfrm>
        </p:spPr>
        <p:txBody>
          <a:bodyPr tIns="0" bIns="0" anchor="t"/>
          <a:lstStyle>
            <a:lvl1pPr algn="r">
              <a:defRPr sz="1000"/>
            </a:lvl1pPr>
          </a:lstStyle>
          <a:p>
            <a:fld id="{7A847CFC-816F-41D0-AAC0-9BF4FEBC753E}" type="datetimeFigureOut">
              <a:rPr lang="es-ES" smtClean="0"/>
              <a:pPr/>
              <a:t>25/01/2015</a:t>
            </a:fld>
            <a:endParaRPr lang="es-ES"/>
          </a:p>
        </p:txBody>
      </p:sp>
      <p:sp>
        <p:nvSpPr>
          <p:cNvPr id="17" name="16 Marcador de pie de página"/>
          <p:cNvSpPr>
            <a:spLocks noGrp="1"/>
          </p:cNvSpPr>
          <p:nvPr>
            <p:ph type="ftr" sz="quarter" idx="11"/>
          </p:nvPr>
        </p:nvSpPr>
        <p:spPr>
          <a:xfrm>
            <a:off x="1371600" y="5650705"/>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25/01/2015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25/01/2015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7A847CFC-816F-41D0-AAC0-9BF4FEBC753E}" type="datetimeFigureOut">
              <a:rPr lang="es-ES" smtClean="0"/>
              <a:pPr/>
              <a:t>25/01/2015</a:t>
            </a:fld>
            <a:endParaRPr lang="es-ES"/>
          </a:p>
        </p:txBody>
      </p:sp>
      <p:sp>
        <p:nvSpPr>
          <p:cNvPr id="5" name="4 Marcador de pie de página"/>
          <p:cNvSpPr>
            <a:spLocks noGrp="1"/>
          </p:cNvSpPr>
          <p:nvPr>
            <p:ph type="ftr" sz="quarter" idx="11"/>
          </p:nvPr>
        </p:nvSpPr>
        <p:spPr>
          <a:xfrm>
            <a:off x="457200" y="6480970"/>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7A847CFC-816F-41D0-AAC0-9BF4FEBC753E}" type="datetimeFigureOut">
              <a:rPr lang="es-ES" smtClean="0"/>
              <a:pPr/>
              <a:t>25/01/2015</a:t>
            </a:fld>
            <a:endParaRPr lang="es-ES"/>
          </a:p>
        </p:txBody>
      </p:sp>
      <p:sp>
        <p:nvSpPr>
          <p:cNvPr id="5" name="4 Marcador de pie de página"/>
          <p:cNvSpPr>
            <a:spLocks noGrp="1"/>
          </p:cNvSpPr>
          <p:nvPr>
            <p:ph type="ftr" sz="quarter" idx="11"/>
          </p:nvPr>
        </p:nvSpPr>
        <p:spPr>
          <a:xfrm>
            <a:off x="2619376" y="6480970"/>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32FADFE-3B8F-471C-ABF0-DBC7717ECBBC}" type="slidenum">
              <a:rPr lang="es-ES" smtClean="0"/>
              <a:pPr/>
              <a:t>‹Nº›</a:t>
            </a:fld>
            <a:endParaRPr lang="es-ES"/>
          </a:p>
        </p:txBody>
      </p:sp>
      <p:cxnSp>
        <p:nvCxnSpPr>
          <p:cNvPr id="11" name="10 Conector recto"/>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pPr/>
              <a:t>25/01/2015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7A847CFC-816F-41D0-AAC0-9BF4FEBC753E}" type="datetimeFigureOut">
              <a:rPr lang="es-ES" smtClean="0"/>
              <a:pPr/>
              <a:t>25/01/2015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25/01/2015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7A847CFC-816F-41D0-AAC0-9BF4FEBC753E}" type="datetimeFigureOut">
              <a:rPr lang="es-ES" smtClean="0"/>
              <a:pPr/>
              <a:t>25/01/2015</a:t>
            </a:fld>
            <a:endParaRPr lang="es-ES"/>
          </a:p>
        </p:txBody>
      </p:sp>
      <p:sp>
        <p:nvSpPr>
          <p:cNvPr id="3" name="2 Marcador de pie de página"/>
          <p:cNvSpPr>
            <a:spLocks noGrp="1"/>
          </p:cNvSpPr>
          <p:nvPr>
            <p:ph type="ftr" sz="quarter" idx="11"/>
          </p:nvPr>
        </p:nvSpPr>
        <p:spPr>
          <a:xfrm>
            <a:off x="457200" y="6481891"/>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pPr/>
              <a:t>‹Nº›</a:t>
            </a:fld>
            <a:endParaRPr lang="es-E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7A847CFC-816F-41D0-AAC0-9BF4FEBC753E}" type="datetimeFigureOut">
              <a:rPr lang="es-ES" smtClean="0"/>
              <a:pPr/>
              <a:t>25/01/2015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7A847CFC-816F-41D0-AAC0-9BF4FEBC753E}" type="datetimeFigureOut">
              <a:rPr lang="es-ES" smtClean="0"/>
              <a:pPr/>
              <a:t>25/01/2015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A847CFC-816F-41D0-AAC0-9BF4FEBC753E}" type="datetimeFigureOut">
              <a:rPr lang="es-ES" smtClean="0"/>
              <a:pPr/>
              <a:t>25/01/2015</a:t>
            </a:fld>
            <a:endParaRPr lang="es-ES"/>
          </a:p>
        </p:txBody>
      </p:sp>
      <p:sp>
        <p:nvSpPr>
          <p:cNvPr id="3" name="2 Marcador de pie de página"/>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2FADFE-3B8F-471C-ABF0-DBC7717ECBB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thruBlk="1"/>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PY" b="1" dirty="0" smtClean="0"/>
              <a:t>GRUPO 5</a:t>
            </a:r>
            <a:br>
              <a:rPr lang="es-PY" b="1" dirty="0" smtClean="0"/>
            </a:br>
            <a:r>
              <a:rPr lang="es-PY" b="1" dirty="0" smtClean="0"/>
              <a:t>TEMA: JUICIO SUCESORIO</a:t>
            </a:r>
            <a:br>
              <a:rPr lang="es-PY" b="1" dirty="0" smtClean="0"/>
            </a:br>
            <a:endParaRPr lang="es-PY" b="1" dirty="0"/>
          </a:p>
        </p:txBody>
      </p:sp>
      <p:sp>
        <p:nvSpPr>
          <p:cNvPr id="3" name="2 Subtítulo"/>
          <p:cNvSpPr>
            <a:spLocks noGrp="1"/>
          </p:cNvSpPr>
          <p:nvPr>
            <p:ph type="subTitle" idx="1"/>
          </p:nvPr>
        </p:nvSpPr>
        <p:spPr/>
        <p:txBody>
          <a:bodyPr>
            <a:noAutofit/>
          </a:bodyPr>
          <a:lstStyle/>
          <a:p>
            <a:pPr algn="ctr"/>
            <a:r>
              <a:rPr lang="es-PY" sz="4400" b="1" dirty="0" smtClean="0"/>
              <a:t>AD INTESTATO Y </a:t>
            </a:r>
          </a:p>
          <a:p>
            <a:pPr algn="ctr"/>
            <a:r>
              <a:rPr lang="es-PY" sz="4400" b="1" dirty="0" smtClean="0"/>
              <a:t>TESTAMENTARIO.PETICIÓN, COLACIÓN, EXCLUSIÓN DE HERENCIA.-</a:t>
            </a:r>
            <a:endParaRPr lang="es-PY" sz="4400" b="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all" dirty="0" smtClean="0"/>
              <a:t>Alcance del Fuero de Atracción:</a:t>
            </a:r>
            <a:r>
              <a:rPr lang="es-PY" dirty="0" smtClean="0"/>
              <a:t/>
            </a:r>
            <a:br>
              <a:rPr lang="es-PY" dirty="0" smtClean="0"/>
            </a:br>
            <a:endParaRPr lang="es-PY" dirty="0"/>
          </a:p>
        </p:txBody>
      </p:sp>
      <p:sp>
        <p:nvSpPr>
          <p:cNvPr id="3" name="2 Marcador de contenido"/>
          <p:cNvSpPr>
            <a:spLocks noGrp="1"/>
          </p:cNvSpPr>
          <p:nvPr>
            <p:ph idx="1"/>
          </p:nvPr>
        </p:nvSpPr>
        <p:spPr/>
        <p:txBody>
          <a:bodyPr>
            <a:normAutofit/>
          </a:bodyPr>
          <a:lstStyle/>
          <a:p>
            <a:pPr algn="just">
              <a:buNone/>
            </a:pPr>
            <a:r>
              <a:rPr lang="es-PY" dirty="0" smtClean="0"/>
              <a:t>		</a:t>
            </a:r>
            <a:r>
              <a:rPr lang="es-PY" sz="2800" dirty="0" smtClean="0"/>
              <a:t>El juicio sucesorio ejerce fuero de atracción sobre las demandas que se promuevan hasta la aprobación judicial de la partición de los bienes la que producida consolida efectivamente la propiedad de cada heredero sobre la porción que le corresponde debiendo las acciones promoverse contra este de acuerdo a las cuestiones referentes a la competencia.-</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Transmisión.</a:t>
            </a:r>
            <a:r>
              <a:rPr lang="es-PY" dirty="0" smtClean="0"/>
              <a:t/>
            </a:r>
            <a:br>
              <a:rPr lang="es-PY" dirty="0" smtClean="0"/>
            </a:br>
            <a:endParaRPr lang="es-PY" dirty="0"/>
          </a:p>
        </p:txBody>
      </p:sp>
      <p:sp>
        <p:nvSpPr>
          <p:cNvPr id="3" name="2 Marcador de contenido"/>
          <p:cNvSpPr>
            <a:spLocks noGrp="1"/>
          </p:cNvSpPr>
          <p:nvPr>
            <p:ph idx="1"/>
          </p:nvPr>
        </p:nvSpPr>
        <p:spPr/>
        <p:txBody>
          <a:bodyPr>
            <a:normAutofit/>
          </a:bodyPr>
          <a:lstStyle/>
          <a:p>
            <a:pPr algn="just">
              <a:buNone/>
            </a:pPr>
            <a:r>
              <a:rPr lang="es-PY" cap="small" dirty="0" smtClean="0"/>
              <a:t>		Desde la muerte del causante sus herederos le suceden en sus derechos efectivos y en los eventuales. </a:t>
            </a:r>
          </a:p>
          <a:p>
            <a:pPr algn="just">
              <a:buNone/>
            </a:pPr>
            <a:r>
              <a:rPr lang="es-PY" cap="small" dirty="0" smtClean="0"/>
              <a:t>		Son poseedores de lo que su autor poseía aun antes de ejercer efectivamente el derecho sobre las cosas hereditarias. El heredero que sobre vive un solo instante al causante transmite la herencia a sus propios herederos.</a:t>
            </a: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229600" cy="1399032"/>
          </a:xfrm>
        </p:spPr>
        <p:txBody>
          <a:bodyPr>
            <a:normAutofit fontScale="90000"/>
          </a:bodyPr>
          <a:lstStyle/>
          <a:p>
            <a:pPr algn="ctr"/>
            <a:r>
              <a:rPr lang="es-PY" b="1" u="sng" dirty="0" smtClean="0"/>
              <a:t/>
            </a:r>
            <a:br>
              <a:rPr lang="es-PY" b="1" u="sng" dirty="0" smtClean="0"/>
            </a:br>
            <a:r>
              <a:rPr lang="es-PY" sz="4900" cap="all" dirty="0" smtClean="0"/>
              <a:t>Presupuesto necesario para la iniciación de un Juicio Sucesorio:</a:t>
            </a:r>
            <a:r>
              <a:rPr lang="es-PY" dirty="0" smtClean="0"/>
              <a:t/>
            </a:r>
            <a:br>
              <a:rPr lang="es-PY" dirty="0" smtClean="0"/>
            </a:br>
            <a:endParaRPr lang="es-PY" dirty="0"/>
          </a:p>
        </p:txBody>
      </p:sp>
      <p:sp>
        <p:nvSpPr>
          <p:cNvPr id="3" name="2 Marcador de contenido"/>
          <p:cNvSpPr>
            <a:spLocks noGrp="1"/>
          </p:cNvSpPr>
          <p:nvPr>
            <p:ph idx="1"/>
          </p:nvPr>
        </p:nvSpPr>
        <p:spPr/>
        <p:txBody>
          <a:bodyPr>
            <a:normAutofit lnSpcReduction="10000"/>
          </a:bodyPr>
          <a:lstStyle/>
          <a:p>
            <a:pPr algn="ctr"/>
            <a:endParaRPr lang="es-PY" dirty="0" smtClean="0"/>
          </a:p>
          <a:p>
            <a:pPr algn="just"/>
            <a:r>
              <a:rPr lang="es-PY" dirty="0" smtClean="0"/>
              <a:t>Para que se pueda producir una sucesión es necesario.</a:t>
            </a:r>
          </a:p>
          <a:p>
            <a:pPr algn="just"/>
            <a:r>
              <a:rPr lang="es-PY" dirty="0" smtClean="0"/>
              <a:t> El fallecimiento de una persona. </a:t>
            </a:r>
          </a:p>
          <a:p>
            <a:pPr algn="just"/>
            <a:r>
              <a:rPr lang="es-PY" dirty="0" smtClean="0"/>
              <a:t> La declaración judicial de su muerte. (Art. 67 C.C.)</a:t>
            </a:r>
          </a:p>
          <a:p>
            <a:pPr algn="just"/>
            <a:r>
              <a:rPr lang="es-PY" dirty="0" smtClean="0"/>
              <a:t>Ausencia con presunción de fallecimiento. (Art. 63 y 64 del C.C.) </a:t>
            </a:r>
          </a:p>
          <a:p>
            <a:pPr algn="ctr">
              <a:buNone/>
            </a:pPr>
            <a:r>
              <a:rPr lang="es-PY" dirty="0" smtClean="0"/>
              <a:t> </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Comprobación del fallecimiento.</a:t>
            </a:r>
            <a:endParaRPr lang="es-PY" sz="4400" cap="all" dirty="0"/>
          </a:p>
        </p:txBody>
      </p:sp>
      <p:sp>
        <p:nvSpPr>
          <p:cNvPr id="3" name="2 Marcador de contenido"/>
          <p:cNvSpPr>
            <a:spLocks noGrp="1"/>
          </p:cNvSpPr>
          <p:nvPr>
            <p:ph idx="1"/>
          </p:nvPr>
        </p:nvSpPr>
        <p:spPr/>
        <p:txBody>
          <a:bodyPr/>
          <a:lstStyle/>
          <a:p>
            <a:pPr algn="ctr"/>
            <a:endParaRPr lang="es-PY" dirty="0" smtClean="0"/>
          </a:p>
          <a:p>
            <a:pPr algn="just">
              <a:buNone/>
            </a:pPr>
            <a:r>
              <a:rPr lang="es-PY" dirty="0" smtClean="0"/>
              <a:t>		</a:t>
            </a:r>
            <a:r>
              <a:rPr lang="es-PY" cap="small" dirty="0" smtClean="0"/>
              <a:t>El fallecimiento se acredita, según sea el caso, con la presentación de: </a:t>
            </a:r>
          </a:p>
          <a:p>
            <a:pPr lvl="0" algn="just"/>
            <a:r>
              <a:rPr lang="es-PY" cap="small" dirty="0" smtClean="0"/>
              <a:t>del certificado de defunción del causante, </a:t>
            </a:r>
          </a:p>
          <a:p>
            <a:pPr lvl="0" algn="just"/>
            <a:r>
              <a:rPr lang="es-PY" cap="small" dirty="0" smtClean="0"/>
              <a:t>De la declaración judicial de su muerte o de  su ausencia con presunción de fallecimiento.</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small" dirty="0" smtClean="0">
                <a:effectLst>
                  <a:outerShdw blurRad="38100" dist="38100" dir="2700000" algn="tl">
                    <a:srgbClr val="000000">
                      <a:alpha val="43137"/>
                    </a:srgbClr>
                  </a:outerShdw>
                </a:effectLst>
              </a:rPr>
              <a:t>Necesidad del Juicio Sucesorio.</a:t>
            </a:r>
            <a:endParaRPr lang="es-PY" sz="4400" dirty="0" smtClean="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a:bodyPr>
          <a:lstStyle/>
          <a:p>
            <a:pPr algn="just">
              <a:buNone/>
            </a:pPr>
            <a:r>
              <a:rPr lang="es-PY" cap="small" dirty="0" smtClean="0"/>
              <a:t>		Según el art. 731 C.P.C. los que se creyeren con derecho a una herencia deberán promover juicio sucesorio del causante el que se sustanciara de acuerdo a este Código:</a:t>
            </a:r>
            <a:endParaRPr lang="es-PY" dirty="0" smtClean="0"/>
          </a:p>
          <a:p>
            <a:pPr algn="just">
              <a:buNone/>
            </a:pPr>
            <a:r>
              <a:rPr lang="es-PY" cap="small" dirty="0" smtClean="0"/>
              <a:t>		La disposición legal transcripta establece que la promoción del juicio sucesorio configura un deber para los interesados que se creyeren con derechos a los bienes hereditarios. No existe sucesión extrajudicial.</a:t>
            </a:r>
            <a:endParaRPr lang="es-PY"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cap="small" dirty="0" smtClean="0"/>
              <a:t>objeto del juicio sucesorio</a:t>
            </a:r>
            <a:endParaRPr lang="es-PY" sz="4400" dirty="0"/>
          </a:p>
        </p:txBody>
      </p:sp>
      <p:sp>
        <p:nvSpPr>
          <p:cNvPr id="3" name="2 Marcador de contenido"/>
          <p:cNvSpPr>
            <a:spLocks noGrp="1"/>
          </p:cNvSpPr>
          <p:nvPr>
            <p:ph idx="1"/>
          </p:nvPr>
        </p:nvSpPr>
        <p:spPr/>
        <p:txBody>
          <a:bodyPr>
            <a:normAutofit/>
          </a:bodyPr>
          <a:lstStyle/>
          <a:p>
            <a:pPr algn="just">
              <a:buNone/>
            </a:pPr>
            <a:r>
              <a:rPr lang="es-PY" cap="small" dirty="0" smtClean="0"/>
              <a:t>		El objeto del juicio sucesorio consiste: </a:t>
            </a:r>
            <a:endParaRPr lang="es-PY" dirty="0" smtClean="0"/>
          </a:p>
          <a:p>
            <a:pPr lvl="0" algn="just"/>
            <a:r>
              <a:rPr lang="es-PY" cap="small" dirty="0" smtClean="0"/>
              <a:t>Determinar la calidad de heredero de la persona que se presenta a la sucesión.</a:t>
            </a:r>
            <a:endParaRPr lang="es-PY" dirty="0" smtClean="0"/>
          </a:p>
          <a:p>
            <a:pPr lvl="0" algn="just"/>
            <a:r>
              <a:rPr lang="es-PY" cap="small" dirty="0" smtClean="0"/>
              <a:t>Establecer los bienes que conforman el activo del patrimonio del causante.-</a:t>
            </a:r>
            <a:endParaRPr lang="es-PY" dirty="0" smtClean="0"/>
          </a:p>
          <a:p>
            <a:pPr lvl="0" algn="just"/>
            <a:r>
              <a:rPr lang="es-PY" cap="small" dirty="0" smtClean="0"/>
              <a:t>Determinar las obligaciones a cargo de la sucesión a fin de satisfacerlas.-</a:t>
            </a:r>
            <a:endParaRPr lang="es-PY" dirty="0" smtClean="0"/>
          </a:p>
          <a:p>
            <a:pPr lvl="0" algn="just"/>
            <a:r>
              <a:rPr lang="es-PY" cap="small" dirty="0" smtClean="0"/>
              <a:t>Repartir los bienes sucesorios de acuerdo a las disposiciones legales o el testamento.</a:t>
            </a:r>
          </a:p>
          <a:p>
            <a:pPr lvl="0" algn="ctr"/>
            <a:endParaRPr lang="es-PY" cap="small" dirty="0" smtClean="0"/>
          </a:p>
          <a:p>
            <a:pPr lvl="0" algn="ct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b="1" u="none" cap="small" dirty="0" smtClean="0"/>
              <a:t/>
            </a:r>
            <a:br>
              <a:rPr lang="es-PY" sz="4900" b="1" u="none" cap="small" dirty="0" smtClean="0"/>
            </a:br>
            <a:r>
              <a:rPr lang="es-PY" sz="4900" u="none" cap="all" dirty="0" smtClean="0"/>
              <a:t>Requisitos de la iniciación del juicio sucesorio.</a:t>
            </a:r>
            <a:r>
              <a:rPr lang="es-PY" dirty="0" smtClean="0"/>
              <a:t/>
            </a:r>
            <a:br>
              <a:rPr lang="es-PY" dirty="0" smtClean="0"/>
            </a:br>
            <a:endParaRPr lang="es-PY" dirty="0"/>
          </a:p>
        </p:txBody>
      </p:sp>
      <p:sp>
        <p:nvSpPr>
          <p:cNvPr id="3" name="2 Marcador de contenido"/>
          <p:cNvSpPr>
            <a:spLocks noGrp="1"/>
          </p:cNvSpPr>
          <p:nvPr>
            <p:ph idx="1"/>
          </p:nvPr>
        </p:nvSpPr>
        <p:spPr>
          <a:xfrm>
            <a:off x="500034" y="2071678"/>
            <a:ext cx="8229600" cy="4572000"/>
          </a:xfrm>
        </p:spPr>
        <p:txBody>
          <a:bodyPr>
            <a:normAutofit lnSpcReduction="10000"/>
          </a:bodyPr>
          <a:lstStyle/>
          <a:p>
            <a:pPr algn="just">
              <a:buNone/>
            </a:pPr>
            <a:r>
              <a:rPr lang="es-PY" cap="small" dirty="0" smtClean="0"/>
              <a:t>		Según el art. 732 C.P.C.  puede promover juicio sucesorio “ todo aquel que tuviere un interés legitimo” . Cuando el causante hubiere hecho testamento y el interesado lo supiere deberá presentarlo e indicar el lugar donde se encontrare. </a:t>
            </a:r>
          </a:p>
          <a:p>
            <a:pPr algn="just">
              <a:buNone/>
            </a:pPr>
            <a:r>
              <a:rPr lang="es-PY" cap="small" dirty="0" smtClean="0"/>
              <a:t>		De no haber dejado testamento el causante, deberá denunciarse el nombre y el domicilio de los representantes legales conocidos.</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399032"/>
          </a:xfrm>
        </p:spPr>
        <p:txBody>
          <a:bodyPr>
            <a:noAutofit/>
          </a:bodyPr>
          <a:lstStyle/>
          <a:p>
            <a:pPr algn="ctr"/>
            <a:r>
              <a:rPr lang="es-PY" sz="4400" u="none" dirty="0" smtClean="0"/>
              <a:t>¿QUIENES PUEDEN INICIAR UNA SUCESIÓN?</a:t>
            </a:r>
            <a:endParaRPr lang="es-PY" sz="4400" u="none" dirty="0"/>
          </a:p>
        </p:txBody>
      </p:sp>
      <p:sp>
        <p:nvSpPr>
          <p:cNvPr id="3" name="2 Marcador de contenido"/>
          <p:cNvSpPr>
            <a:spLocks noGrp="1"/>
          </p:cNvSpPr>
          <p:nvPr>
            <p:ph idx="1"/>
          </p:nvPr>
        </p:nvSpPr>
        <p:spPr>
          <a:xfrm>
            <a:off x="457200" y="1600200"/>
            <a:ext cx="8229600" cy="4757758"/>
          </a:xfrm>
        </p:spPr>
        <p:txBody>
          <a:bodyPr>
            <a:normAutofit fontScale="25000" lnSpcReduction="20000"/>
          </a:bodyPr>
          <a:lstStyle/>
          <a:p>
            <a:pPr algn="just"/>
            <a:r>
              <a:rPr lang="es-PY" sz="7200" cap="small" dirty="0" smtClean="0"/>
              <a:t>La existencia de un interés legitimo, en el juicio sucesorio sea cual fuere el tipo , determinara la existencia de la legitimación activa. En otras palabras la legitimación activa la tienen: </a:t>
            </a:r>
            <a:endParaRPr lang="es-PY" sz="7200" dirty="0" smtClean="0"/>
          </a:p>
          <a:p>
            <a:pPr algn="just"/>
            <a:endParaRPr lang="es-PY" sz="7200" dirty="0" smtClean="0"/>
          </a:p>
          <a:p>
            <a:pPr lvl="0" algn="just"/>
            <a:r>
              <a:rPr lang="es-PY" sz="7200" b="1" u="sng" cap="small" dirty="0" smtClean="0"/>
              <a:t>los herederos testamentarios o legítimos</a:t>
            </a:r>
            <a:r>
              <a:rPr lang="es-PY" sz="7200" cap="small" dirty="0" smtClean="0"/>
              <a:t>: Estos últimos de acuerdo con lo establecido en el CC que establece el orden hereditario:</a:t>
            </a:r>
            <a:endParaRPr lang="es-PY" sz="7200" dirty="0" smtClean="0"/>
          </a:p>
          <a:p>
            <a:pPr algn="just"/>
            <a:r>
              <a:rPr lang="es-PY" sz="7200" cap="small" dirty="0" smtClean="0"/>
              <a:t>La ley al organizar la sucesión ab intesto establece los herederos con derecho a la herencia , en categorías sucesivas guardando una prelación u orden sucesivo de las personas que son llamadas a recibir la herencia.</a:t>
            </a:r>
            <a:endParaRPr lang="es-PY" sz="7200" dirty="0" smtClean="0"/>
          </a:p>
          <a:p>
            <a:pPr algn="just"/>
            <a:r>
              <a:rPr lang="es-PY" sz="7200" cap="small" dirty="0" smtClean="0"/>
              <a:t>Se da el nombre de orden a cada categoría de parientes que tienen una prelación de jerarquía los unos  respecto de los otros. en nuestro derecho el orden hereditario es:</a:t>
            </a:r>
            <a:endParaRPr lang="es-PY" sz="7200" dirty="0" smtClean="0"/>
          </a:p>
          <a:p>
            <a:pPr lvl="0" algn="just"/>
            <a:r>
              <a:rPr lang="es-PY" sz="7200" b="1" u="sng" cap="small" dirty="0" smtClean="0"/>
              <a:t>descendientes y cónyuges:</a:t>
            </a:r>
            <a:r>
              <a:rPr lang="es-PY" sz="7200" cap="small" dirty="0" smtClean="0"/>
              <a:t> entre los descendientes se cuentan los matrimoniales los extramatrimoniales y los adoptivos. El cónyuge supérstite en los concurrirá en partes iguales con los descendientes.</a:t>
            </a:r>
            <a:endParaRPr lang="es-PY" sz="7200" dirty="0" smtClean="0"/>
          </a:p>
          <a:p>
            <a:pPr algn="just">
              <a:buNone/>
            </a:pPr>
            <a:r>
              <a:rPr lang="es-PY" sz="7200" cap="small" dirty="0" smtClean="0"/>
              <a:t> </a:t>
            </a:r>
            <a:endParaRPr lang="es-PY" sz="7200" dirty="0" smtClean="0"/>
          </a:p>
          <a:p>
            <a:pPr lvl="0" algn="just"/>
            <a:r>
              <a:rPr lang="es-PY" sz="7200" b="1" u="sng" cap="small" dirty="0" smtClean="0"/>
              <a:t>Ascendientes y cónyuge:</a:t>
            </a:r>
            <a:r>
              <a:rPr lang="es-PY" sz="7200" cap="small" dirty="0" smtClean="0"/>
              <a:t> los ascendientes pueden ser matrimoniales, extra matrimoniales o  adoptantes. En este último caso debemos atender al caso de adopción plena o menos plena o simple. El cónyuge supérstite concurre con los herederos en los bienes propios del causante.</a:t>
            </a:r>
            <a:endParaRPr lang="es-PY" sz="7200" dirty="0" smtClean="0"/>
          </a:p>
          <a:p>
            <a:pPr algn="ctr"/>
            <a:r>
              <a:rPr lang="es-PY" sz="7200" cap="small" dirty="0" smtClean="0"/>
              <a:t> </a:t>
            </a:r>
            <a:endParaRPr lang="es-PY" sz="7200"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169080"/>
          </a:xfrm>
        </p:spPr>
        <p:txBody>
          <a:bodyPr>
            <a:normAutofit fontScale="55000" lnSpcReduction="20000"/>
          </a:bodyPr>
          <a:lstStyle/>
          <a:p>
            <a:pPr lvl="0" algn="just"/>
            <a:r>
              <a:rPr lang="es-PY" sz="4500" b="1" u="sng" cap="small" dirty="0" smtClean="0"/>
              <a:t>Cónyuge solamente:</a:t>
            </a:r>
            <a:r>
              <a:rPr lang="es-PY" sz="4500" cap="small" dirty="0" smtClean="0"/>
              <a:t> hereda los bienes propios del causante o gananciales.</a:t>
            </a:r>
            <a:endParaRPr lang="es-PY" sz="4500" dirty="0" smtClean="0"/>
          </a:p>
          <a:p>
            <a:pPr algn="just"/>
            <a:endParaRPr lang="es-PY" sz="4500" dirty="0" smtClean="0"/>
          </a:p>
          <a:p>
            <a:pPr algn="just"/>
            <a:r>
              <a:rPr lang="es-PY" sz="4500" cap="small" dirty="0" smtClean="0"/>
              <a:t>La ley que establece el divorcio vincular del matrimonio dispone, que este hecho extingue  la vocación hereditaria reciproca de los divorciados.</a:t>
            </a:r>
            <a:endParaRPr lang="es-PY" sz="4500" dirty="0" smtClean="0"/>
          </a:p>
          <a:p>
            <a:pPr algn="just"/>
            <a:endParaRPr lang="es-PY" sz="4500" dirty="0" smtClean="0"/>
          </a:p>
          <a:p>
            <a:pPr lvl="0" algn="just"/>
            <a:r>
              <a:rPr lang="es-PY" sz="4500" b="1" u="sng" cap="small" dirty="0" smtClean="0"/>
              <a:t>Parientes colaterales hasta el 4to grado de parentesco</a:t>
            </a:r>
            <a:r>
              <a:rPr lang="es-PY" sz="4500" cap="small" dirty="0" smtClean="0"/>
              <a:t>: no habiendo ascendientes ,descendientes , ni cónyuges heredaran los hermanos y en representación de estos sus descendientes hasta el 4to grado inclusive de acuerdo a las reglas de representación. Los medio hermanos matrimoniales o extramatrimoniales heredan la mitad que los hermanos de doble vínculo. El concubino supérstite excluye a los colaterales. </a:t>
            </a:r>
            <a:endParaRPr lang="es-PY" sz="4500" dirty="0" smtClean="0"/>
          </a:p>
          <a:p>
            <a:pPr algn="just"/>
            <a:endParaRPr lang="es-PY" sz="4500" dirty="0" smtClean="0"/>
          </a:p>
          <a:p>
            <a:pPr lvl="0" algn="just"/>
            <a:r>
              <a:rPr lang="es-PY" sz="4500" b="1" cap="small" dirty="0" smtClean="0"/>
              <a:t>El fisco.</a:t>
            </a:r>
            <a:endParaRPr lang="es-PY" sz="4500"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85728"/>
            <a:ext cx="8229600" cy="5286412"/>
          </a:xfrm>
        </p:spPr>
        <p:txBody>
          <a:bodyPr>
            <a:normAutofit fontScale="77500" lnSpcReduction="20000"/>
          </a:bodyPr>
          <a:lstStyle/>
          <a:p>
            <a:pPr algn="just"/>
            <a:r>
              <a:rPr lang="es-PY" sz="3300" cap="small" dirty="0" smtClean="0"/>
              <a:t>Es un principio de la sucesión ab intestato que el pariente mas cercano en grado, excluye al mas remoto salvo el derecho de representación, en ese sentido los descendientes de un heredero muerto antes del causante entran en su lugar a recoger su parte de la herencia conforme a la disposición del art. 2576  C.C. </a:t>
            </a:r>
          </a:p>
          <a:p>
            <a:pPr algn="just">
              <a:buNone/>
            </a:pPr>
            <a:endParaRPr lang="es-PY" sz="3300" dirty="0" smtClean="0"/>
          </a:p>
          <a:p>
            <a:pPr algn="just"/>
            <a:r>
              <a:rPr lang="es-PY" sz="3300" cap="small" dirty="0" smtClean="0"/>
              <a:t>El derecho de representación es el derecho por el cual los hijos de un grado ulterior son colocados en el grado que ocupaba su madre o padre en la familia del causante. En su lugar acceden a la misma parte de la herencia a la cual sus ascendientes hubieran sucedido.</a:t>
            </a:r>
            <a:endParaRPr lang="es-PY" sz="3300"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Y" dirty="0" smtClean="0"/>
              <a:t>CONCEPTO</a:t>
            </a:r>
            <a:endParaRPr lang="es-PY" dirty="0"/>
          </a:p>
        </p:txBody>
      </p:sp>
      <p:sp>
        <p:nvSpPr>
          <p:cNvPr id="3" name="2 Marcador de contenido"/>
          <p:cNvSpPr>
            <a:spLocks noGrp="1"/>
          </p:cNvSpPr>
          <p:nvPr>
            <p:ph idx="1"/>
          </p:nvPr>
        </p:nvSpPr>
        <p:spPr/>
        <p:txBody>
          <a:bodyPr>
            <a:normAutofit fontScale="92500"/>
          </a:bodyPr>
          <a:lstStyle/>
          <a:p>
            <a:pPr algn="ctr">
              <a:buNone/>
            </a:pPr>
            <a:r>
              <a:rPr lang="es-PY" dirty="0" smtClean="0"/>
              <a:t>		</a:t>
            </a:r>
          </a:p>
          <a:p>
            <a:pPr algn="just">
              <a:buNone/>
            </a:pPr>
            <a:r>
              <a:rPr lang="es-PY" dirty="0" smtClean="0"/>
              <a:t>	La sucesión es el modo universal de adquirir el dominio  por causa de muerte, mediante la transmisión de los bienes y las obligaciones de una persona fallecida (causante) a sus herederos, instituidos por testamento o por la ley.-</a:t>
            </a:r>
          </a:p>
          <a:p>
            <a:pPr algn="just">
              <a:buNone/>
            </a:pPr>
            <a:r>
              <a:rPr lang="es-PY" dirty="0" smtClean="0"/>
              <a:t>    “Toda persona es capaz de suceder salvo lo dispuesto por este Código”                  </a:t>
            </a:r>
            <a:r>
              <a:rPr lang="es-PY" b="1" dirty="0" smtClean="0"/>
              <a:t>(Art.2445 CC).-</a:t>
            </a:r>
          </a:p>
          <a:p>
            <a:pPr algn="ctr">
              <a:buNone/>
            </a:pPr>
            <a:endParaRPr lang="es-PY"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small" dirty="0" smtClean="0">
                <a:effectLst/>
              </a:rPr>
              <a:t>INTERVENCIÓN DE LOS ACREEDORES:</a:t>
            </a:r>
            <a:r>
              <a:rPr lang="es-PY" dirty="0" smtClean="0"/>
              <a:t/>
            </a:r>
            <a:br>
              <a:rPr lang="es-PY" dirty="0" smtClean="0"/>
            </a:br>
            <a:endParaRPr lang="es-PY" dirty="0"/>
          </a:p>
        </p:txBody>
      </p:sp>
      <p:sp>
        <p:nvSpPr>
          <p:cNvPr id="3" name="2 Marcador de contenido"/>
          <p:cNvSpPr>
            <a:spLocks noGrp="1"/>
          </p:cNvSpPr>
          <p:nvPr>
            <p:ph idx="1"/>
          </p:nvPr>
        </p:nvSpPr>
        <p:spPr/>
        <p:txBody>
          <a:bodyPr>
            <a:normAutofit fontScale="92500" lnSpcReduction="20000"/>
          </a:bodyPr>
          <a:lstStyle/>
          <a:p>
            <a:pPr algn="just"/>
            <a:r>
              <a:rPr lang="es-PY" cap="small" dirty="0" smtClean="0"/>
              <a:t>estos se hallan legitimados para promover el juicio, con la condición de que hayan transcurrido TREINTA DÍAS del fallecimiento del causante. De no haber esperado el tiempo establecido en la legislación de fondo y forma, se autoriza la oposición de la Defensa temporaria correspondiente, con carácter de excepción (Días de llanto y luto). Esta disposición cumple una función ética, al poner freno a la desconsideración de algunos de pretender ser los </a:t>
            </a:r>
            <a:r>
              <a:rPr lang="es-PY" cap="small" dirty="0" err="1" smtClean="0"/>
              <a:t>apertores</a:t>
            </a:r>
            <a:r>
              <a:rPr lang="es-PY" cap="small" dirty="0" smtClean="0"/>
              <a:t> de las sucesiones a los efectos de las costas que podrían percibir.</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Cesación de la intervención de los acreedores:</a:t>
            </a:r>
            <a:endParaRPr lang="es-PY" sz="4400" cap="all" dirty="0"/>
          </a:p>
        </p:txBody>
      </p:sp>
      <p:sp>
        <p:nvSpPr>
          <p:cNvPr id="3" name="2 Marcador de contenido"/>
          <p:cNvSpPr>
            <a:spLocks noGrp="1"/>
          </p:cNvSpPr>
          <p:nvPr>
            <p:ph idx="1"/>
          </p:nvPr>
        </p:nvSpPr>
        <p:spPr/>
        <p:txBody>
          <a:bodyPr>
            <a:noAutofit/>
          </a:bodyPr>
          <a:lstStyle/>
          <a:p>
            <a:pPr algn="just"/>
            <a:r>
              <a:rPr lang="es-PY" sz="2800" cap="small" dirty="0" smtClean="0"/>
              <a:t>El acreedor que promovió el juicio sucesorio termina su intervención cuando: </a:t>
            </a:r>
          </a:p>
          <a:p>
            <a:pPr lvl="1" algn="just"/>
            <a:r>
              <a:rPr lang="es-PY" sz="2800" cap="small" dirty="0" smtClean="0"/>
              <a:t>Se presente algún heredero.</a:t>
            </a:r>
          </a:p>
          <a:p>
            <a:pPr algn="just"/>
            <a:r>
              <a:rPr lang="es-PY" sz="2800" cap="small" dirty="0" smtClean="0"/>
              <a:t>Se provea  a su representación en forma legal, salvo la inacción manifiesta de los herederos, es decir, cuando no impulsan el procedimiento, en cuyo caso los acreedores podrán activarlo en razón de que la intervención de estos solo tiene por objeto la determinación de las personas contra quienes deben accionar para el cobro de sus créditos</a:t>
            </a:r>
            <a:endParaRPr lang="es-PY" sz="2800" cap="small"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400" cap="all" dirty="0" smtClean="0"/>
              <a:t>ACUMULACIÓN DE JUICIOS</a:t>
            </a:r>
            <a:r>
              <a:rPr lang="es-PY" dirty="0" smtClean="0"/>
              <a:t/>
            </a:r>
            <a:br>
              <a:rPr lang="es-PY" dirty="0" smtClean="0"/>
            </a:br>
            <a:endParaRPr lang="es-PY" dirty="0"/>
          </a:p>
        </p:txBody>
      </p:sp>
      <p:sp>
        <p:nvSpPr>
          <p:cNvPr id="3" name="2 Marcador de contenido"/>
          <p:cNvSpPr>
            <a:spLocks noGrp="1"/>
          </p:cNvSpPr>
          <p:nvPr>
            <p:ph idx="1"/>
          </p:nvPr>
        </p:nvSpPr>
        <p:spPr/>
        <p:txBody>
          <a:bodyPr>
            <a:normAutofit fontScale="77500" lnSpcReduction="20000"/>
          </a:bodyPr>
          <a:lstStyle/>
          <a:p>
            <a:pPr algn="just"/>
            <a:r>
              <a:rPr lang="es-PY" cap="small" dirty="0" smtClean="0"/>
              <a:t>El Código de procedimientos, muy sabiamente prevé, que en el caso de la apertura de 2 sucesorios, uno testamentario y otro intestado, será considerado válido el testamentario, para realizar la acumulación de juicios sobre este.</a:t>
            </a:r>
            <a:endParaRPr lang="es-PY" dirty="0" smtClean="0"/>
          </a:p>
          <a:p>
            <a:pPr algn="just"/>
            <a:r>
              <a:rPr lang="es-PY" cap="small" dirty="0" smtClean="0"/>
              <a:t>Esta regla no resulta absoluta, ya que el juez puede apartarse de la misma, si la substanciación del juicio no revelare el propósito de obtener una prioridad indebida y cuando el grado de adelanto de los trámites realizados y las medidas útiles que se hayan cumplido y aconsejen esta solución por su evidente conveniencia.</a:t>
            </a:r>
            <a:endParaRPr lang="es-PY" dirty="0" smtClean="0"/>
          </a:p>
          <a:p>
            <a:pPr algn="just"/>
            <a:r>
              <a:rPr lang="es-PY" cap="small" dirty="0" smtClean="0"/>
              <a:t>El mismo criterio subsiste en caso de coexistencia de dos o más juicios testamentarios o intestados.</a:t>
            </a:r>
            <a:endParaRPr lang="es-PY" dirty="0" smtClean="0"/>
          </a:p>
          <a:p>
            <a:pPr algn="ctr">
              <a:buNone/>
            </a:pPr>
            <a:r>
              <a:rPr lang="es-PY" cap="small" dirty="0" smtClean="0"/>
              <a:t> </a:t>
            </a: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Medidas Cautelares  en el Juicio Sucesorio</a:t>
            </a:r>
            <a:endParaRPr lang="es-PY" sz="4400" cap="all" dirty="0"/>
          </a:p>
        </p:txBody>
      </p:sp>
      <p:sp>
        <p:nvSpPr>
          <p:cNvPr id="3" name="2 Marcador de contenido"/>
          <p:cNvSpPr>
            <a:spLocks noGrp="1"/>
          </p:cNvSpPr>
          <p:nvPr>
            <p:ph idx="1"/>
          </p:nvPr>
        </p:nvSpPr>
        <p:spPr/>
        <p:txBody>
          <a:bodyPr>
            <a:normAutofit fontScale="92500" lnSpcReduction="10000"/>
          </a:bodyPr>
          <a:lstStyle/>
          <a:p>
            <a:pPr algn="just"/>
            <a:r>
              <a:rPr lang="es-PY" cap="small" dirty="0" smtClean="0"/>
              <a:t>A petición de parte o de oficio el juez deberá adoptar de manera preliminar las medidas convenientes o necesarias con el objeto de evitar la perdida o el deterioro de los bienes hereditarios  durante es el espacio de tiempo existente entre el fallecimiento del causante y la distribución de lo bienes entre los herederos. </a:t>
            </a:r>
            <a:endParaRPr lang="es-PY" dirty="0" smtClean="0"/>
          </a:p>
          <a:p>
            <a:pPr algn="just"/>
            <a:r>
              <a:rPr lang="es-PY" cap="small" dirty="0" smtClean="0"/>
              <a:t>Las medidas decretadas deberán estar acordes con la naturaleza de los bienes y las circunstancias particulares del caso a fin de que cumplan con su finalidad. </a:t>
            </a:r>
            <a:endParaRPr lang="es-PY" dirty="0" smtClean="0"/>
          </a:p>
          <a:p>
            <a:pPr algn="ct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Cuando se pueden pedir medidas cautelares?</a:t>
            </a:r>
            <a:endParaRPr lang="es-PY" sz="4400" cap="all" dirty="0"/>
          </a:p>
        </p:txBody>
      </p:sp>
      <p:sp>
        <p:nvSpPr>
          <p:cNvPr id="3" name="2 Marcador de contenido"/>
          <p:cNvSpPr>
            <a:spLocks noGrp="1"/>
          </p:cNvSpPr>
          <p:nvPr>
            <p:ph idx="1"/>
          </p:nvPr>
        </p:nvSpPr>
        <p:spPr/>
        <p:txBody>
          <a:bodyPr/>
          <a:lstStyle/>
          <a:p>
            <a:pPr algn="just"/>
            <a:r>
              <a:rPr lang="es-PY" sz="2800" cap="small" dirty="0" smtClean="0"/>
              <a:t>Hederos desconocidos.</a:t>
            </a:r>
          </a:p>
          <a:p>
            <a:pPr lvl="0" algn="just"/>
            <a:r>
              <a:rPr lang="es-PY" sz="2800" cap="small" dirty="0" smtClean="0"/>
              <a:t>El heredero fuere incapaz o no cuente con representante legal.</a:t>
            </a:r>
          </a:p>
          <a:p>
            <a:pPr lvl="0" algn="just"/>
            <a:r>
              <a:rPr lang="es-PY" sz="2800" cap="small" dirty="0" smtClean="0"/>
              <a:t>Mediare ausencia prolongada del heredero conocido sin representantes.</a:t>
            </a:r>
          </a:p>
          <a:p>
            <a:pPr algn="just"/>
            <a:r>
              <a:rPr lang="es-PY" sz="2800" cap="small" dirty="0" smtClean="0"/>
              <a:t>Cuando los bienes de la sucesión estuvieren abandonados o en poder de intrusos.</a:t>
            </a:r>
          </a:p>
          <a:p>
            <a:pPr lvl="0" algn="ct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all" dirty="0" smtClean="0"/>
              <a:t>Curatela</a:t>
            </a:r>
            <a:r>
              <a:rPr lang="es-PY" dirty="0" smtClean="0"/>
              <a:t/>
            </a:r>
            <a:br>
              <a:rPr lang="es-PY" dirty="0" smtClean="0"/>
            </a:br>
            <a:endParaRPr lang="es-PY" dirty="0"/>
          </a:p>
        </p:txBody>
      </p:sp>
      <p:sp>
        <p:nvSpPr>
          <p:cNvPr id="3" name="2 Marcador de contenido"/>
          <p:cNvSpPr>
            <a:spLocks noGrp="1"/>
          </p:cNvSpPr>
          <p:nvPr>
            <p:ph idx="1"/>
          </p:nvPr>
        </p:nvSpPr>
        <p:spPr/>
        <p:txBody>
          <a:bodyPr>
            <a:normAutofit fontScale="85000" lnSpcReduction="20000"/>
          </a:bodyPr>
          <a:lstStyle/>
          <a:p>
            <a:pPr algn="ctr">
              <a:buNone/>
            </a:pPr>
            <a:r>
              <a:rPr lang="es-PY" b="1" i="1" cap="small" dirty="0" smtClean="0"/>
              <a:t>		Se dará curador  a la sucesión :</a:t>
            </a:r>
            <a:endParaRPr lang="es-PY" dirty="0" smtClean="0"/>
          </a:p>
          <a:p>
            <a:pPr lvl="0" algn="just"/>
            <a:r>
              <a:rPr lang="es-PY" cap="small" dirty="0" smtClean="0"/>
              <a:t>a pedido de terceros , por no existir heredero aceptante a fin de ejercer acciones contra la sucesión o continuar juicios pendientes con ella.</a:t>
            </a:r>
            <a:endParaRPr lang="es-PY" dirty="0" smtClean="0"/>
          </a:p>
          <a:p>
            <a:pPr lvl="0" algn="just"/>
            <a:r>
              <a:rPr lang="es-PY" cap="small" dirty="0" smtClean="0"/>
              <a:t>En el caso de que exista un solo heredero y este esté ausente en el extranjero sin apoderado y siempre que en la medida sea impuesta por el interés del sucesor. </a:t>
            </a:r>
            <a:endParaRPr lang="es-PY" dirty="0" smtClean="0"/>
          </a:p>
          <a:p>
            <a:pPr algn="just"/>
            <a:r>
              <a:rPr lang="es-PY" cap="small" dirty="0" smtClean="0"/>
              <a:t>El curador cesa en sus funciones cuando se presente el heredero a quien corresponda la posesión legitima de los bienes hereditarios o quien se dé la posesión judicial de ellos.- </a:t>
            </a: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all" dirty="0" smtClean="0">
                <a:effectLst/>
              </a:rPr>
              <a:t>Deposito de Valores: </a:t>
            </a:r>
            <a:r>
              <a:rPr lang="es-PY" dirty="0" smtClean="0"/>
              <a:t/>
            </a:r>
            <a:br>
              <a:rPr lang="es-PY" dirty="0" smtClean="0"/>
            </a:br>
            <a:endParaRPr lang="es-PY" dirty="0"/>
          </a:p>
        </p:txBody>
      </p:sp>
      <p:sp>
        <p:nvSpPr>
          <p:cNvPr id="3" name="2 Marcador de contenido"/>
          <p:cNvSpPr>
            <a:spLocks noGrp="1"/>
          </p:cNvSpPr>
          <p:nvPr>
            <p:ph idx="1"/>
          </p:nvPr>
        </p:nvSpPr>
        <p:spPr/>
        <p:txBody>
          <a:bodyPr/>
          <a:lstStyle/>
          <a:p>
            <a:pPr lvl="1" algn="ctr">
              <a:buNone/>
            </a:pPr>
            <a:r>
              <a:rPr lang="es-PY" cap="small" dirty="0" smtClean="0"/>
              <a:t>			</a:t>
            </a:r>
          </a:p>
          <a:p>
            <a:pPr lvl="1" algn="just">
              <a:buNone/>
            </a:pPr>
            <a:r>
              <a:rPr lang="es-PY" cap="small" dirty="0" smtClean="0"/>
              <a:t>			</a:t>
            </a:r>
            <a:r>
              <a:rPr lang="es-PY" cap="all" dirty="0" smtClean="0"/>
              <a:t>Cuando el causante a dejado valores cuya seguridad se desea preservar, los mismos deberán ser depositados en el banco designado por el juez. El deposito se refiere a títulos de propiedad, títulos valores , acciones y dinero.</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400" cap="all" dirty="0" smtClean="0"/>
              <a:t>Administrador provisional:</a:t>
            </a:r>
            <a:r>
              <a:rPr lang="es-PY" dirty="0" smtClean="0"/>
              <a:t/>
            </a:r>
            <a:br>
              <a:rPr lang="es-PY" dirty="0" smtClean="0"/>
            </a:br>
            <a:endParaRPr lang="es-PY" dirty="0"/>
          </a:p>
        </p:txBody>
      </p:sp>
      <p:sp>
        <p:nvSpPr>
          <p:cNvPr id="3" name="2 Marcador de contenido"/>
          <p:cNvSpPr>
            <a:spLocks noGrp="1"/>
          </p:cNvSpPr>
          <p:nvPr>
            <p:ph idx="1"/>
          </p:nvPr>
        </p:nvSpPr>
        <p:spPr/>
        <p:txBody>
          <a:bodyPr>
            <a:normAutofit fontScale="77500" lnSpcReduction="20000"/>
          </a:bodyPr>
          <a:lstStyle/>
          <a:p>
            <a:pPr algn="just"/>
            <a:r>
              <a:rPr lang="es-PY" cap="small" dirty="0" smtClean="0"/>
              <a:t>El juez a pedido de parte designara un administrador provisional del patrimonio hereditario a cuyo efecto fijara día y hora de audiencia para proceder a su elección.</a:t>
            </a:r>
          </a:p>
          <a:p>
            <a:pPr algn="just">
              <a:buNone/>
            </a:pPr>
            <a:endParaRPr lang="es-PY" dirty="0" smtClean="0"/>
          </a:p>
          <a:p>
            <a:pPr algn="just"/>
            <a:r>
              <a:rPr lang="es-PY" cap="small" dirty="0" smtClean="0"/>
              <a:t>Si las partes que concurren a la audiencia estuvieren de acuerdo en la persona que ejercerá dichas funciones el juez lo tendrá por designado. Si no mediare acuerdo entre las partes, el juez designara al cónyuge supérstite o al heredero mas apto para el cargo según la naturaleza de los bienes que deben ser administrados. Si aun no mediare acuerdo y existiere oposición fundada de intereses que hagan imposible la designación del cónyuge o un heredero el juez nombrara a un tercero como administrador provisional.</a:t>
            </a: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small" dirty="0" smtClean="0"/>
              <a:t>Inventario y </a:t>
            </a:r>
            <a:r>
              <a:rPr lang="es-PY" sz="4900" cap="small" dirty="0" err="1" smtClean="0"/>
              <a:t>avaluación</a:t>
            </a:r>
            <a:r>
              <a:rPr lang="es-PY" sz="4900" cap="small" dirty="0" smtClean="0"/>
              <a:t> por peritos:</a:t>
            </a:r>
            <a:r>
              <a:rPr lang="es-PY" dirty="0" smtClean="0"/>
              <a:t/>
            </a:r>
            <a:br>
              <a:rPr lang="es-PY" dirty="0" smtClean="0"/>
            </a:br>
            <a:endParaRPr lang="es-PY" dirty="0"/>
          </a:p>
        </p:txBody>
      </p:sp>
      <p:sp>
        <p:nvSpPr>
          <p:cNvPr id="3" name="2 Marcador de contenido"/>
          <p:cNvSpPr>
            <a:spLocks noGrp="1"/>
          </p:cNvSpPr>
          <p:nvPr>
            <p:ph idx="1"/>
          </p:nvPr>
        </p:nvSpPr>
        <p:spPr>
          <a:xfrm>
            <a:off x="457200" y="1882808"/>
            <a:ext cx="8229600" cy="4975192"/>
          </a:xfrm>
        </p:spPr>
        <p:txBody>
          <a:bodyPr>
            <a:normAutofit fontScale="55000" lnSpcReduction="20000"/>
          </a:bodyPr>
          <a:lstStyle/>
          <a:p>
            <a:pPr algn="just"/>
            <a:r>
              <a:rPr lang="es-PY" cap="all" dirty="0" smtClean="0"/>
              <a:t>“Iniciado el juicio sucesorio, el juez ordenará el inventario y avalúo de los bienes hereditarios, dando comisión para el efecto al secretario del Juzgado o al juez de Paz del lugar en que se encuentren los bienes , sin perjuicio de concurrir personalmente si lo considere conveniente”. Determinación del activo.-</a:t>
            </a:r>
          </a:p>
          <a:p>
            <a:pPr algn="just">
              <a:buNone/>
            </a:pPr>
            <a:endParaRPr lang="es-PY" cap="all" dirty="0" smtClean="0"/>
          </a:p>
          <a:p>
            <a:pPr algn="just"/>
            <a:r>
              <a:rPr lang="es-PY" cap="all" dirty="0" smtClean="0"/>
              <a:t>Para el inventario y avalúo de los bienes hereditarios el código civil previene la participación de un perito que las partes propongan de común acuerdo y en defecto de esto por el juez de la sucesión. Anteriormente a los efectos del cumplimiento de la obligación tributaria a la sucesión, de preveía la participación de un representante de la entonces Oficina de Impuestos Internos, del Ministerio de Hacienda a los efectos de garantizar el cobro del gravamen denominado impuesto a las Sucesiones. Esta disposición fue derogada, según entendemos ya que con  la vigencia de la Ley 125/91se dispuso la extinción de dicha dependencia, así como del impuesto que gravaba las sucesiones, por lo que actualmente los únicos interesados la estimación de los bienes son los herederos de la sucesión al no existir más  impuesto a la sucesión.-</a:t>
            </a:r>
          </a:p>
          <a:p>
            <a:pPr algn="ctr"/>
            <a:endParaRPr lang="es-PY" sz="7000"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dirty="0" smtClean="0"/>
              <a:t>ACEPTACIÓN DE HERENCIA A BENEFICIO DE INVENTARIO</a:t>
            </a:r>
            <a:endParaRPr lang="es-PY" sz="4400" dirty="0"/>
          </a:p>
        </p:txBody>
      </p:sp>
      <p:sp>
        <p:nvSpPr>
          <p:cNvPr id="3" name="2 Marcador de contenido"/>
          <p:cNvSpPr>
            <a:spLocks noGrp="1"/>
          </p:cNvSpPr>
          <p:nvPr>
            <p:ph idx="1"/>
          </p:nvPr>
        </p:nvSpPr>
        <p:spPr/>
        <p:txBody>
          <a:bodyPr>
            <a:normAutofit fontScale="85000" lnSpcReduction="20000"/>
          </a:bodyPr>
          <a:lstStyle/>
          <a:p>
            <a:pPr algn="ctr">
              <a:buNone/>
            </a:pPr>
            <a:r>
              <a:rPr lang="es-PY" dirty="0" smtClean="0"/>
              <a:t>		</a:t>
            </a:r>
          </a:p>
          <a:p>
            <a:pPr algn="just">
              <a:buNone/>
            </a:pPr>
            <a:r>
              <a:rPr lang="es-PY" dirty="0" smtClean="0"/>
              <a:t>		Por el beneficio de inventario se separa los bienes del patrimonio del causante de los bienes del heredero.</a:t>
            </a:r>
          </a:p>
          <a:p>
            <a:pPr algn="just">
              <a:buNone/>
            </a:pPr>
            <a:r>
              <a:rPr lang="es-PY" dirty="0" smtClean="0"/>
              <a:t>		Este privilegio se pierde en el caso de que el heredero realice actos prohibidos por este código. Por este beneficio el causante responde por los bienes y cargas que hubiere recibido con el patrimonio del causante.</a:t>
            </a:r>
          </a:p>
          <a:p>
            <a:pPr algn="just">
              <a:buNone/>
            </a:pPr>
            <a:r>
              <a:rPr lang="es-PY" dirty="0" smtClean="0"/>
              <a:t>		El heredero no esta obligado con los bienes que el causante le haya dado en vida, aunque debiese colacionarlos entre los coherederos.</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dirty="0" smtClean="0"/>
              <a:t>CARACTERES DEL JUICIO SUCESORIO</a:t>
            </a:r>
            <a:endParaRPr lang="es-PY" sz="4400" dirty="0"/>
          </a:p>
        </p:txBody>
      </p:sp>
      <p:sp>
        <p:nvSpPr>
          <p:cNvPr id="3" name="2 Marcador de contenido"/>
          <p:cNvSpPr>
            <a:spLocks noGrp="1"/>
          </p:cNvSpPr>
          <p:nvPr>
            <p:ph idx="1"/>
          </p:nvPr>
        </p:nvSpPr>
        <p:spPr/>
        <p:txBody>
          <a:bodyPr>
            <a:normAutofit/>
          </a:bodyPr>
          <a:lstStyle/>
          <a:p>
            <a:pPr algn="ctr">
              <a:buNone/>
            </a:pPr>
            <a:endParaRPr lang="es-PY" dirty="0" smtClean="0"/>
          </a:p>
          <a:p>
            <a:pPr lvl="0" algn="just"/>
            <a:r>
              <a:rPr lang="es-PY" sz="2800" cap="small" dirty="0" smtClean="0"/>
              <a:t>Es un proceso voluntario, aunque cualquiera de sus etapas puede convertirse en contenciosa no bien surja una controversia entre herederos, o entre estos y terceros.</a:t>
            </a:r>
            <a:endParaRPr lang="es-PY" sz="2800" dirty="0" smtClean="0"/>
          </a:p>
          <a:p>
            <a:pPr lvl="0" algn="just"/>
            <a:r>
              <a:rPr lang="es-PY" sz="2800" cap="small" dirty="0" smtClean="0"/>
              <a:t>Es un proceso universal, pues se halla orientado a la liquidación total de un patrimonio, ejerciendo fuero de atracción en su faz pasiva.</a:t>
            </a:r>
            <a:endParaRPr lang="es-PY" sz="2800"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PY" b="1" cap="small" dirty="0" smtClean="0"/>
              <a:t/>
            </a:r>
            <a:br>
              <a:rPr lang="es-PY" b="1" cap="small" dirty="0" smtClean="0"/>
            </a:br>
            <a:r>
              <a:rPr lang="es-PY" sz="4900" cap="small" dirty="0" smtClean="0"/>
              <a:t>ACEPTACIÓN PURA Y SIMPLE DE HERENCIA.</a:t>
            </a:r>
            <a:r>
              <a:rPr lang="es-PY" dirty="0" smtClean="0"/>
              <a:t/>
            </a:r>
            <a:br>
              <a:rPr lang="es-PY" dirty="0" smtClean="0"/>
            </a:br>
            <a:endParaRPr lang="es-PY" dirty="0"/>
          </a:p>
        </p:txBody>
      </p:sp>
      <p:sp>
        <p:nvSpPr>
          <p:cNvPr id="3" name="2 Marcador de contenido"/>
          <p:cNvSpPr>
            <a:spLocks noGrp="1"/>
          </p:cNvSpPr>
          <p:nvPr>
            <p:ph idx="1"/>
          </p:nvPr>
        </p:nvSpPr>
        <p:spPr/>
        <p:txBody>
          <a:bodyPr>
            <a:normAutofit lnSpcReduction="10000"/>
          </a:bodyPr>
          <a:lstStyle/>
          <a:p>
            <a:pPr algn="just"/>
            <a:r>
              <a:rPr lang="es-PY" dirty="0" smtClean="0"/>
              <a:t>La aceptación de la herencia pura y simple implica que no se la está aceptando con el Beneficio de Inventario.</a:t>
            </a:r>
          </a:p>
          <a:p>
            <a:pPr algn="just"/>
            <a:r>
              <a:rPr lang="es-PY" dirty="0" smtClean="0"/>
              <a:t>La regla del JUICIO SUCESORIO es que la herencia se acepta con beneficio de inventario, y la excepción es la aceptación pura y simple.</a:t>
            </a:r>
          </a:p>
          <a:p>
            <a:pPr algn="just"/>
            <a:r>
              <a:rPr lang="es-PY" dirty="0" smtClean="0"/>
              <a:t>Esta regla sirve para precautelar los derechos de terceros de buena fe.</a:t>
            </a:r>
            <a:endParaRPr lang="es-PY" dirty="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785926"/>
            <a:ext cx="8229600" cy="2684916"/>
          </a:xfrm>
        </p:spPr>
        <p:txBody>
          <a:bodyPr>
            <a:normAutofit/>
          </a:bodyPr>
          <a:lstStyle/>
          <a:p>
            <a:pPr algn="ctr"/>
            <a:r>
              <a:rPr lang="es-PY" sz="4400" dirty="0" smtClean="0">
                <a:effectLst>
                  <a:outerShdw blurRad="38100" dist="38100" dir="2700000" algn="tl">
                    <a:srgbClr val="000000">
                      <a:alpha val="43137"/>
                    </a:srgbClr>
                  </a:outerShdw>
                </a:effectLst>
              </a:rPr>
              <a:t>SUCESIÓN INTESTADA O AB INTESTATO</a:t>
            </a:r>
            <a:r>
              <a:rPr lang="es-PY" sz="4400" dirty="0" smtClean="0"/>
              <a:t/>
            </a:r>
            <a:br>
              <a:rPr lang="es-PY" sz="4400" dirty="0" smtClean="0"/>
            </a:br>
            <a:endParaRPr lang="es-PY" dirty="0"/>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dirty="0" smtClean="0">
                <a:effectLst>
                  <a:outerShdw blurRad="38100" dist="38100" dir="2700000" algn="tl">
                    <a:srgbClr val="000000">
                      <a:alpha val="43137"/>
                    </a:srgbClr>
                  </a:outerShdw>
                </a:effectLst>
              </a:rPr>
              <a:t>CONCEPTO</a:t>
            </a:r>
            <a:endParaRPr lang="es-PY" sz="44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lgn="just">
              <a:buNone/>
            </a:pPr>
            <a:r>
              <a:rPr lang="es-PY" dirty="0" smtClean="0"/>
              <a:t>		Es cuando el causante no dejó instituidos herederos en cuyo caso la ley, presume cual hubiera sido su voluntad, por uso del sistema biológico y de afectación</a:t>
            </a:r>
            <a:endParaRPr lang="es-PY" dirty="0"/>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2400" cap="small" dirty="0" smtClean="0"/>
              <a:t/>
            </a:r>
            <a:br>
              <a:rPr lang="es-PY" sz="2400" cap="small" dirty="0" smtClean="0"/>
            </a:br>
            <a:r>
              <a:rPr lang="es-PY" sz="2800" b="1" cap="small" dirty="0" smtClean="0"/>
              <a:t>En doctrina tres son las hipótesis que dan origen al proceso sucesorio del causante por el procedimiento ab intestato.</a:t>
            </a:r>
            <a:r>
              <a:rPr lang="es-PY" sz="4000" dirty="0" smtClean="0"/>
              <a:t/>
            </a:r>
            <a:br>
              <a:rPr lang="es-PY" sz="4000" dirty="0" smtClean="0"/>
            </a:br>
            <a:endParaRPr lang="es-PY" sz="4000" dirty="0"/>
          </a:p>
        </p:txBody>
      </p:sp>
      <p:sp>
        <p:nvSpPr>
          <p:cNvPr id="3" name="2 Marcador de contenido"/>
          <p:cNvSpPr>
            <a:spLocks noGrp="1"/>
          </p:cNvSpPr>
          <p:nvPr>
            <p:ph idx="1"/>
          </p:nvPr>
        </p:nvSpPr>
        <p:spPr>
          <a:xfrm>
            <a:off x="500035" y="1571613"/>
            <a:ext cx="8229600" cy="4525963"/>
          </a:xfrm>
        </p:spPr>
        <p:txBody>
          <a:bodyPr>
            <a:normAutofit fontScale="62500" lnSpcReduction="20000"/>
          </a:bodyPr>
          <a:lstStyle/>
          <a:p>
            <a:pPr lvl="0" algn="just"/>
            <a:r>
              <a:rPr lang="es-PY" cap="small" dirty="0" smtClean="0"/>
              <a:t>En primer lugar ello ocurre cuando el causante no hubiera testado, en cuyo caso los bienes hereditarios serán diferidos según el orden de transmisión determinado por la ley.</a:t>
            </a:r>
          </a:p>
          <a:p>
            <a:pPr lvl="0" algn="just"/>
            <a:endParaRPr lang="es-PY" dirty="0" smtClean="0"/>
          </a:p>
          <a:p>
            <a:pPr algn="just"/>
            <a:r>
              <a:rPr lang="es-PY" cap="small" dirty="0" smtClean="0"/>
              <a:t>Si hubiere un acto de ultima voluntad, pero el testamento no contuviere institución de heredero, se habla en este caso de una “sucesión mixta”, </a:t>
            </a:r>
            <a:r>
              <a:rPr lang="es-PY" cap="small" dirty="0" err="1" smtClean="0"/>
              <a:t>Fassi</a:t>
            </a:r>
            <a:r>
              <a:rPr lang="es-PY" cap="small" dirty="0" smtClean="0"/>
              <a:t>, Código Procesal, Tomo III, </a:t>
            </a:r>
            <a:r>
              <a:rPr lang="es-PY" cap="small" dirty="0" err="1" smtClean="0"/>
              <a:t>pag</a:t>
            </a:r>
            <a:r>
              <a:rPr lang="es-PY" cap="small" dirty="0" smtClean="0"/>
              <a:t>. 291 ,N° 4053 , pues corresponde proceder en el mismo expediente a la declaración de validez del testamento , para cumplir  las mandas del causante, como también pronunciar oportunamente declaratoria de herederos para diferir la parte de la herencia no mencionada en el testamento.  </a:t>
            </a:r>
          </a:p>
          <a:p>
            <a:pPr algn="just"/>
            <a:endParaRPr lang="es-PY" dirty="0" smtClean="0"/>
          </a:p>
          <a:p>
            <a:pPr lvl="0" algn="just"/>
            <a:r>
              <a:rPr lang="es-PY" cap="small" dirty="0" smtClean="0"/>
              <a:t>Por último, también corresponde proceder, por los tramites de la sucesión intestada, en los casos en que se declare la nulidad del testamento, medie renuncia a la herencia por parte del heredero instituido o se declara indignos a los herederos nombrados por el causante. </a:t>
            </a:r>
            <a:endParaRPr lang="es-PY" dirty="0" smtClean="0"/>
          </a:p>
          <a:p>
            <a:pPr lvl="0" algn="ct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dirty="0" smtClean="0"/>
              <a:t>LEGITIMACIÓN</a:t>
            </a:r>
            <a:endParaRPr lang="es-PY" sz="4400" dirty="0"/>
          </a:p>
        </p:txBody>
      </p:sp>
      <p:sp>
        <p:nvSpPr>
          <p:cNvPr id="3" name="2 Marcador de contenido"/>
          <p:cNvSpPr>
            <a:spLocks noGrp="1"/>
          </p:cNvSpPr>
          <p:nvPr>
            <p:ph idx="1"/>
          </p:nvPr>
        </p:nvSpPr>
        <p:spPr/>
        <p:txBody>
          <a:bodyPr>
            <a:normAutofit/>
          </a:bodyPr>
          <a:lstStyle/>
          <a:p>
            <a:pPr algn="just"/>
            <a:r>
              <a:rPr lang="es-PY" sz="2800" dirty="0" smtClean="0"/>
              <a:t>Es el interés legítimo que debe ser justificado por el </a:t>
            </a:r>
            <a:r>
              <a:rPr lang="es-PY" sz="2800" dirty="0" err="1" smtClean="0"/>
              <a:t>peticionante</a:t>
            </a:r>
            <a:r>
              <a:rPr lang="es-PY" sz="2800" dirty="0" smtClean="0"/>
              <a:t>, acompañado los documentos necesarios para acreditar su derecho hereditario, como así mismo deberá acreditar el fallecimiento del causante.</a:t>
            </a:r>
            <a:endParaRPr lang="es-PY" sz="2800" dirty="0"/>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Y" sz="4400" dirty="0" smtClean="0"/>
              <a:t>PROCEDIMIENTO</a:t>
            </a:r>
            <a:endParaRPr lang="es-PY" sz="4400" dirty="0"/>
          </a:p>
        </p:txBody>
      </p:sp>
      <p:sp>
        <p:nvSpPr>
          <p:cNvPr id="3" name="2 Marcador de contenido"/>
          <p:cNvSpPr>
            <a:spLocks noGrp="1"/>
          </p:cNvSpPr>
          <p:nvPr>
            <p:ph idx="1"/>
          </p:nvPr>
        </p:nvSpPr>
        <p:spPr/>
        <p:txBody>
          <a:bodyPr>
            <a:normAutofit fontScale="85000" lnSpcReduction="20000"/>
          </a:bodyPr>
          <a:lstStyle/>
          <a:p>
            <a:pPr algn="just"/>
            <a:r>
              <a:rPr lang="es-PY" sz="3100" cap="all" dirty="0" smtClean="0"/>
              <a:t>El art. 741 del C.P.C. dice: En la providencia de apertura del juicio sucesorio, el juez dispondrá la citación de todos los interesados para que dentro del plazo de sesenta días corridos contados desde </a:t>
            </a:r>
            <a:r>
              <a:rPr lang="es-PY" sz="3100" u="sng" cap="all" dirty="0" smtClean="0"/>
              <a:t>la primera publicación </a:t>
            </a:r>
            <a:r>
              <a:rPr lang="es-PY" sz="3100" cap="all" dirty="0" smtClean="0"/>
              <a:t>se presenten a reclamar sus derechos. A tal efecto ordenará: </a:t>
            </a:r>
          </a:p>
          <a:p>
            <a:pPr lvl="0" algn="just"/>
            <a:r>
              <a:rPr lang="es-PY" sz="3100" cap="all" dirty="0" smtClean="0"/>
              <a:t>La notificación por cédula u oficio a los herederos denunciados , que tuvieren domicilio conocido en el país ; y </a:t>
            </a:r>
          </a:p>
          <a:p>
            <a:pPr lvl="0" algn="just"/>
            <a:r>
              <a:rPr lang="es-PY" sz="3100" cap="all" dirty="0" smtClean="0"/>
              <a:t>La publicación de edictos por </a:t>
            </a:r>
            <a:r>
              <a:rPr lang="es-PY" sz="3100" u="sng" cap="all" dirty="0" smtClean="0"/>
              <a:t>diez días en un diario </a:t>
            </a:r>
            <a:r>
              <a:rPr lang="es-PY" sz="3100" cap="all" dirty="0" smtClean="0"/>
              <a:t>de gran circulación.</a:t>
            </a:r>
          </a:p>
          <a:p>
            <a:pPr algn="ctr">
              <a:buNone/>
            </a:pPr>
            <a:endParaRPr lang="es-PY" dirty="0"/>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9" y="571480"/>
            <a:ext cx="8229600" cy="1143000"/>
          </a:xfrm>
        </p:spPr>
        <p:txBody>
          <a:bodyPr>
            <a:noAutofit/>
          </a:bodyPr>
          <a:lstStyle/>
          <a:p>
            <a:pPr algn="just"/>
            <a:r>
              <a:rPr lang="es-PY" sz="2400" b="1" dirty="0" smtClean="0">
                <a:effectLst>
                  <a:outerShdw blurRad="38100" dist="38100" dir="2700000" algn="tl">
                    <a:srgbClr val="000000">
                      <a:alpha val="43137"/>
                    </a:srgbClr>
                  </a:outerShdw>
                </a:effectLst>
              </a:rPr>
              <a:t>LEGITIMA: Es un derecho de sucesión limitado a determinada porción de la herencia, de la cual no pueden ser privados ciertos herederos, sino por justa causa de desheredación. </a:t>
            </a:r>
            <a:endParaRPr lang="es-PY" sz="24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ctr"/>
            <a:endParaRPr lang="es-PY" sz="3200" dirty="0" smtClean="0"/>
          </a:p>
          <a:p>
            <a:pPr algn="just"/>
            <a:r>
              <a:rPr lang="es-PY" sz="2800" dirty="0" smtClean="0"/>
              <a:t>El principio general es que la legítima menor se toma de la legítima mayor.</a:t>
            </a:r>
          </a:p>
          <a:p>
            <a:pPr algn="just"/>
            <a:r>
              <a:rPr lang="es-PY" sz="2800" dirty="0" smtClean="0"/>
              <a:t>4/5 :  Para los descendientes.</a:t>
            </a:r>
          </a:p>
          <a:p>
            <a:pPr algn="just"/>
            <a:r>
              <a:rPr lang="es-PY" sz="2800" dirty="0" smtClean="0"/>
              <a:t>2/3 : Para los ascendientes.</a:t>
            </a:r>
          </a:p>
          <a:p>
            <a:pPr algn="just"/>
            <a:r>
              <a:rPr lang="es-PY" sz="2800" dirty="0" smtClean="0"/>
              <a:t>½ : para los cónyuges aunque los bienes sean gananciales.</a:t>
            </a:r>
          </a:p>
          <a:p>
            <a:pPr algn="just"/>
            <a:r>
              <a:rPr lang="es-PY" sz="2800" dirty="0" smtClean="0"/>
              <a:t>Adoptantes y adoptados: ½</a:t>
            </a: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14356"/>
            <a:ext cx="8229600" cy="5500726"/>
          </a:xfrm>
        </p:spPr>
        <p:txBody>
          <a:bodyPr>
            <a:normAutofit fontScale="92500" lnSpcReduction="20000"/>
          </a:bodyPr>
          <a:lstStyle/>
          <a:p>
            <a:pPr algn="ctr">
              <a:buNone/>
            </a:pPr>
            <a:r>
              <a:rPr lang="es-PY" sz="2000" b="1" dirty="0" smtClean="0">
                <a:solidFill>
                  <a:srgbClr val="92D050"/>
                </a:solidFill>
                <a:effectLst>
                  <a:outerShdw blurRad="38100" dist="38100" dir="2700000" algn="tl">
                    <a:srgbClr val="000000">
                      <a:alpha val="43137"/>
                    </a:srgbClr>
                  </a:outerShdw>
                </a:effectLst>
              </a:rPr>
              <a:t>“EL CARIÑO SUBE, BAJA Y SE DESPRRAMA”</a:t>
            </a:r>
          </a:p>
          <a:p>
            <a:pPr algn="ctr">
              <a:buNone/>
            </a:pPr>
            <a:endParaRPr lang="es-PY" sz="2000" b="1" dirty="0" smtClean="0">
              <a:solidFill>
                <a:srgbClr val="92D050"/>
              </a:solidFill>
              <a:effectLst>
                <a:outerShdw blurRad="38100" dist="38100" dir="2700000" algn="tl">
                  <a:srgbClr val="000000">
                    <a:alpha val="43137"/>
                  </a:srgbClr>
                </a:outerShdw>
              </a:effectLst>
            </a:endParaRPr>
          </a:p>
          <a:p>
            <a:pPr algn="ctr">
              <a:buNone/>
            </a:pPr>
            <a:endParaRPr lang="es-PY" sz="2000" b="1" dirty="0" smtClean="0">
              <a:solidFill>
                <a:srgbClr val="92D050"/>
              </a:solidFill>
              <a:effectLst>
                <a:outerShdw blurRad="38100" dist="38100" dir="2700000" algn="tl">
                  <a:srgbClr val="000000">
                    <a:alpha val="43137"/>
                  </a:srgbClr>
                </a:outerShdw>
              </a:effectLst>
            </a:endParaRPr>
          </a:p>
          <a:p>
            <a:pPr algn="ctr">
              <a:buNone/>
            </a:pPr>
            <a:r>
              <a:rPr lang="es-PY" sz="2000" b="1" dirty="0" smtClean="0">
                <a:solidFill>
                  <a:srgbClr val="92D050"/>
                </a:solidFill>
                <a:effectLst>
                  <a:outerShdw blurRad="38100" dist="38100" dir="2700000" algn="tl">
                    <a:srgbClr val="000000">
                      <a:alpha val="43137"/>
                    </a:srgbClr>
                  </a:outerShdw>
                </a:effectLst>
              </a:rPr>
              <a:t>TATARABUELO</a:t>
            </a:r>
            <a:r>
              <a:rPr lang="es-PY" sz="2000" dirty="0" smtClean="0"/>
              <a:t>	</a:t>
            </a:r>
            <a:r>
              <a:rPr lang="es-PY" sz="2000" b="1" i="1" dirty="0" smtClean="0">
                <a:solidFill>
                  <a:schemeClr val="accent3">
                    <a:lumMod val="60000"/>
                    <a:lumOff val="40000"/>
                  </a:schemeClr>
                </a:solidFill>
              </a:rPr>
              <a:t>                                                   </a:t>
            </a:r>
            <a:r>
              <a:rPr lang="es-PY" sz="2000" b="1" i="1" dirty="0" err="1" smtClean="0">
                <a:solidFill>
                  <a:schemeClr val="accent3">
                    <a:lumMod val="60000"/>
                    <a:lumOff val="40000"/>
                  </a:schemeClr>
                </a:solidFill>
              </a:rPr>
              <a:t>TATARABUELO</a:t>
            </a:r>
            <a:endParaRPr lang="es-PY" sz="2000" b="1" i="1" dirty="0" smtClean="0">
              <a:solidFill>
                <a:schemeClr val="accent3">
                  <a:lumMod val="60000"/>
                  <a:lumOff val="40000"/>
                </a:schemeClr>
              </a:solidFill>
            </a:endParaRPr>
          </a:p>
          <a:p>
            <a:pPr algn="ctr">
              <a:buNone/>
            </a:pPr>
            <a:r>
              <a:rPr lang="es-PY" sz="2000" dirty="0" smtClean="0"/>
              <a:t>↓                                                                            ↓</a:t>
            </a:r>
          </a:p>
          <a:p>
            <a:pPr algn="ctr">
              <a:buNone/>
            </a:pPr>
            <a:r>
              <a:rPr lang="es-PY" sz="2000" b="1" dirty="0" smtClean="0">
                <a:solidFill>
                  <a:srgbClr val="92D050"/>
                </a:solidFill>
                <a:effectLst>
                  <a:outerShdw blurRad="38100" dist="38100" dir="2700000" algn="tl">
                    <a:srgbClr val="000000">
                      <a:alpha val="43137"/>
                    </a:srgbClr>
                  </a:outerShdw>
                </a:effectLst>
              </a:rPr>
              <a:t>BISABUELO</a:t>
            </a:r>
            <a:r>
              <a:rPr lang="es-PY" sz="2000" dirty="0" smtClean="0"/>
              <a:t>				           </a:t>
            </a:r>
            <a:r>
              <a:rPr lang="es-PY" sz="2000" b="1" i="1" dirty="0" smtClean="0">
                <a:solidFill>
                  <a:schemeClr val="accent3">
                    <a:lumMod val="60000"/>
                    <a:lumOff val="40000"/>
                  </a:schemeClr>
                </a:solidFill>
              </a:rPr>
              <a:t> </a:t>
            </a:r>
            <a:r>
              <a:rPr lang="es-PY" sz="2000" b="1" i="1" dirty="0" err="1" smtClean="0">
                <a:solidFill>
                  <a:schemeClr val="accent3">
                    <a:lumMod val="60000"/>
                    <a:lumOff val="40000"/>
                  </a:schemeClr>
                </a:solidFill>
              </a:rPr>
              <a:t>BISABUELO</a:t>
            </a:r>
            <a:endParaRPr lang="es-PY" sz="2000" b="1" i="1" dirty="0" smtClean="0">
              <a:solidFill>
                <a:schemeClr val="accent3">
                  <a:lumMod val="60000"/>
                  <a:lumOff val="40000"/>
                </a:schemeClr>
              </a:solidFill>
            </a:endParaRPr>
          </a:p>
          <a:p>
            <a:pPr algn="ctr">
              <a:buNone/>
            </a:pPr>
            <a:r>
              <a:rPr lang="es-PY" sz="2000" dirty="0" smtClean="0"/>
              <a:t>↓                                                                           ↓</a:t>
            </a:r>
          </a:p>
          <a:p>
            <a:pPr algn="ctr">
              <a:buNone/>
            </a:pPr>
            <a:r>
              <a:rPr lang="es-PY" sz="2000" dirty="0" smtClean="0"/>
              <a:t> </a:t>
            </a:r>
            <a:r>
              <a:rPr lang="es-PY" sz="2000" b="1" dirty="0" smtClean="0">
                <a:solidFill>
                  <a:srgbClr val="92D050"/>
                </a:solidFill>
                <a:effectLst>
                  <a:outerShdw blurRad="38100" dist="38100" dir="2700000" algn="tl">
                    <a:srgbClr val="000000">
                      <a:alpha val="43137"/>
                    </a:srgbClr>
                  </a:outerShdw>
                </a:effectLst>
              </a:rPr>
              <a:t>ABUELOS</a:t>
            </a:r>
            <a:r>
              <a:rPr lang="es-PY" sz="2000" dirty="0" smtClean="0"/>
              <a:t>				              </a:t>
            </a:r>
            <a:r>
              <a:rPr lang="es-PY" sz="2000" b="1" i="1" dirty="0" err="1" smtClean="0">
                <a:solidFill>
                  <a:schemeClr val="accent3">
                    <a:lumMod val="60000"/>
                    <a:lumOff val="40000"/>
                  </a:schemeClr>
                </a:solidFill>
              </a:rPr>
              <a:t>ABUELOS</a:t>
            </a:r>
            <a:endParaRPr lang="es-PY" sz="2000" b="1" i="1" dirty="0" smtClean="0">
              <a:solidFill>
                <a:schemeClr val="accent3">
                  <a:lumMod val="60000"/>
                  <a:lumOff val="40000"/>
                </a:schemeClr>
              </a:solidFill>
            </a:endParaRPr>
          </a:p>
          <a:p>
            <a:pPr algn="ctr">
              <a:buNone/>
            </a:pPr>
            <a:r>
              <a:rPr lang="es-PY" sz="2000" dirty="0" smtClean="0"/>
              <a:t>↓                                                                            ↓</a:t>
            </a:r>
          </a:p>
          <a:p>
            <a:pPr algn="ctr">
              <a:buNone/>
            </a:pPr>
            <a:r>
              <a:rPr lang="es-PY" sz="2000" b="1" dirty="0" smtClean="0">
                <a:solidFill>
                  <a:srgbClr val="92D050"/>
                </a:solidFill>
                <a:effectLst>
                  <a:outerShdw blurRad="38100" dist="38100" dir="2700000" algn="tl">
                    <a:srgbClr val="000000">
                      <a:alpha val="43137"/>
                    </a:srgbClr>
                  </a:outerShdw>
                </a:effectLst>
              </a:rPr>
              <a:t>   PADRES</a:t>
            </a:r>
            <a:r>
              <a:rPr lang="es-PY" sz="2000" dirty="0" smtClean="0"/>
              <a:t>					  </a:t>
            </a:r>
            <a:r>
              <a:rPr lang="es-PY" sz="2000" b="1" i="1" dirty="0" smtClean="0">
                <a:solidFill>
                  <a:schemeClr val="accent3">
                    <a:lumMod val="60000"/>
                    <a:lumOff val="40000"/>
                  </a:schemeClr>
                </a:solidFill>
              </a:rPr>
              <a:t> </a:t>
            </a:r>
            <a:r>
              <a:rPr lang="es-PY" sz="2000" b="1" i="1" dirty="0" err="1" smtClean="0">
                <a:solidFill>
                  <a:schemeClr val="accent3">
                    <a:lumMod val="60000"/>
                    <a:lumOff val="40000"/>
                  </a:schemeClr>
                </a:solidFill>
              </a:rPr>
              <a:t>PADRES</a:t>
            </a:r>
            <a:endParaRPr lang="es-PY" sz="2000" b="1" i="1" dirty="0" smtClean="0">
              <a:solidFill>
                <a:schemeClr val="accent3">
                  <a:lumMod val="60000"/>
                  <a:lumOff val="40000"/>
                </a:schemeClr>
              </a:solidFill>
            </a:endParaRPr>
          </a:p>
          <a:p>
            <a:pPr algn="ctr">
              <a:buNone/>
            </a:pPr>
            <a:r>
              <a:rPr lang="es-PY" sz="2000" b="1" dirty="0" smtClean="0">
                <a:solidFill>
                  <a:srgbClr val="92D050"/>
                </a:solidFill>
                <a:effectLst>
                  <a:outerShdw blurRad="38100" dist="38100" dir="2700000" algn="tl">
                    <a:srgbClr val="000000">
                      <a:alpha val="43137"/>
                    </a:srgbClr>
                  </a:outerShdw>
                </a:effectLst>
              </a:rPr>
              <a:t>↓</a:t>
            </a:r>
            <a:r>
              <a:rPr lang="es-PY" sz="2000" dirty="0" smtClean="0"/>
              <a:t>                                                                                 ↓</a:t>
            </a:r>
          </a:p>
          <a:p>
            <a:pPr algn="ctr">
              <a:buNone/>
            </a:pPr>
            <a:endParaRPr lang="es-PY" sz="2000" dirty="0" smtClean="0"/>
          </a:p>
          <a:p>
            <a:pPr algn="ctr">
              <a:buNone/>
            </a:pPr>
            <a:r>
              <a:rPr lang="es-PY" sz="2000" b="1" dirty="0" smtClean="0">
                <a:solidFill>
                  <a:srgbClr val="92D050"/>
                </a:solidFill>
                <a:effectLst>
                  <a:outerShdw blurRad="38100" dist="38100" dir="2700000" algn="tl">
                    <a:srgbClr val="000000">
                      <a:alpha val="43137"/>
                    </a:srgbClr>
                  </a:outerShdw>
                </a:effectLst>
              </a:rPr>
              <a:t>     A</a:t>
            </a:r>
            <a:r>
              <a:rPr lang="es-PY" sz="2000" dirty="0" smtClean="0"/>
              <a:t>		         				</a:t>
            </a:r>
            <a:r>
              <a:rPr lang="es-PY" sz="2000" b="1" i="1" dirty="0" smtClean="0">
                <a:solidFill>
                  <a:schemeClr val="accent3">
                    <a:lumMod val="60000"/>
                    <a:lumOff val="40000"/>
                  </a:schemeClr>
                </a:solidFill>
              </a:rPr>
              <a:t>B</a:t>
            </a:r>
          </a:p>
          <a:p>
            <a:pPr algn="ctr">
              <a:buNone/>
            </a:pPr>
            <a:endParaRPr lang="es-PY" sz="2000" dirty="0" smtClean="0"/>
          </a:p>
          <a:p>
            <a:pPr algn="ctr">
              <a:buNone/>
            </a:pPr>
            <a:r>
              <a:rPr lang="es-PY" sz="2400" b="1" dirty="0" smtClean="0">
                <a:solidFill>
                  <a:schemeClr val="bg1">
                    <a:lumMod val="95000"/>
                    <a:lumOff val="5000"/>
                  </a:schemeClr>
                </a:solidFill>
              </a:rPr>
              <a:t>TRONCO</a:t>
            </a:r>
          </a:p>
          <a:p>
            <a:pPr algn="ctr">
              <a:buNone/>
            </a:pPr>
            <a:r>
              <a:rPr lang="es-PY" sz="2400" b="1" dirty="0" smtClean="0">
                <a:solidFill>
                  <a:schemeClr val="bg1">
                    <a:lumMod val="95000"/>
                    <a:lumOff val="5000"/>
                  </a:schemeClr>
                </a:solidFill>
              </a:rPr>
              <a:t>↓</a:t>
            </a:r>
          </a:p>
          <a:p>
            <a:pPr algn="ctr">
              <a:buNone/>
            </a:pPr>
            <a:endParaRPr lang="es-PY" sz="2400" b="1" dirty="0" smtClean="0">
              <a:solidFill>
                <a:schemeClr val="bg1">
                  <a:lumMod val="95000"/>
                  <a:lumOff val="5000"/>
                </a:schemeClr>
              </a:solidFill>
            </a:endParaRPr>
          </a:p>
          <a:p>
            <a:pPr algn="ctr">
              <a:buNone/>
            </a:pPr>
            <a:r>
              <a:rPr lang="es-PY" sz="2400" b="1" dirty="0" smtClean="0">
                <a:solidFill>
                  <a:schemeClr val="bg1">
                    <a:lumMod val="95000"/>
                    <a:lumOff val="5000"/>
                  </a:schemeClr>
                </a:solidFill>
              </a:rPr>
              <a:t>HIJOS</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900" cap="all" dirty="0" smtClean="0"/>
              <a:t>Declaratoria de Herederos.</a:t>
            </a:r>
            <a:r>
              <a:rPr lang="es-PY" dirty="0" smtClean="0"/>
              <a:t/>
            </a:r>
            <a:br>
              <a:rPr lang="es-PY" dirty="0" smtClean="0"/>
            </a:br>
            <a:endParaRPr lang="es-PY" dirty="0"/>
          </a:p>
        </p:txBody>
      </p:sp>
      <p:sp>
        <p:nvSpPr>
          <p:cNvPr id="3" name="2 Marcador de contenido"/>
          <p:cNvSpPr>
            <a:spLocks noGrp="1"/>
          </p:cNvSpPr>
          <p:nvPr>
            <p:ph idx="1"/>
          </p:nvPr>
        </p:nvSpPr>
        <p:spPr/>
        <p:txBody>
          <a:bodyPr>
            <a:noAutofit/>
          </a:bodyPr>
          <a:lstStyle/>
          <a:p>
            <a:pPr algn="just"/>
            <a:r>
              <a:rPr lang="es-PY" sz="1800" cap="all" dirty="0" smtClean="0"/>
              <a:t>El  reconocimiento judicial de la condición de  tal.</a:t>
            </a:r>
          </a:p>
          <a:p>
            <a:pPr algn="just"/>
            <a:r>
              <a:rPr lang="es-PY" sz="1800" cap="all" dirty="0" smtClean="0"/>
              <a:t>La declaratoria de herederos es una sentencia de características peculiares que implica el reconocimiento judicial de la calidad de heredero e importa el otorgamiento de la posesión de la herencia, a quienes  no la tuviesen de pleno derecho. Importa solo un proceso de verificación formal de la calidad hereditaria que no causa estado.</a:t>
            </a:r>
          </a:p>
          <a:p>
            <a:pPr algn="just">
              <a:buNone/>
            </a:pPr>
            <a:endParaRPr lang="es-PY" sz="1800" cap="all" dirty="0" smtClean="0"/>
          </a:p>
          <a:p>
            <a:pPr algn="just"/>
            <a:r>
              <a:rPr lang="es-PY" sz="1800" cap="all" dirty="0" smtClean="0"/>
              <a:t>La declaratoria de herederos esta prevista en el Código Civil del art. 2505 al art. 2509. Y en Código Procesal Civil del art. 742 al 745, formando un todo armónico.</a:t>
            </a:r>
          </a:p>
          <a:p>
            <a:pPr algn="just">
              <a:buNone/>
            </a:pPr>
            <a:endParaRPr lang="es-PY" sz="1800" cap="all" dirty="0" smtClean="0"/>
          </a:p>
          <a:p>
            <a:pPr algn="just"/>
            <a:r>
              <a:rPr lang="es-PY" sz="1800" cap="all" dirty="0" smtClean="0"/>
              <a:t>El art. 742 del C.P.C. dice: Cumplidos el plazo y los tramites a que se refiere el articulo anterior, y acreditado el derecho  de los sucesores, el juez dictará sentencia declaratoria de herederos.</a:t>
            </a:r>
            <a:endParaRPr lang="es-PY" sz="1800" cap="all" dirty="0"/>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2400" cap="small" dirty="0" smtClean="0"/>
              <a:t/>
            </a:r>
            <a:br>
              <a:rPr lang="es-PY" sz="2400" cap="small" dirty="0" smtClean="0"/>
            </a:br>
            <a:r>
              <a:rPr lang="es-PY" sz="2400" cap="small" dirty="0" smtClean="0"/>
              <a:t/>
            </a:r>
            <a:br>
              <a:rPr lang="es-PY" sz="2400" cap="small" dirty="0" smtClean="0"/>
            </a:br>
            <a:r>
              <a:rPr lang="es-PY" sz="3600" dirty="0" smtClean="0"/>
              <a:t/>
            </a:r>
            <a:br>
              <a:rPr lang="es-PY" sz="3600" dirty="0" smtClean="0"/>
            </a:br>
            <a:endParaRPr lang="es-PY" sz="3600" dirty="0"/>
          </a:p>
        </p:txBody>
      </p:sp>
      <p:sp>
        <p:nvSpPr>
          <p:cNvPr id="3" name="2 Marcador de contenido"/>
          <p:cNvSpPr>
            <a:spLocks noGrp="1"/>
          </p:cNvSpPr>
          <p:nvPr>
            <p:ph idx="1"/>
          </p:nvPr>
        </p:nvSpPr>
        <p:spPr>
          <a:xfrm>
            <a:off x="457200" y="785795"/>
            <a:ext cx="8229600" cy="5340369"/>
          </a:xfrm>
        </p:spPr>
        <p:txBody>
          <a:bodyPr>
            <a:normAutofit/>
          </a:bodyPr>
          <a:lstStyle/>
          <a:p>
            <a:pPr algn="just"/>
            <a:r>
              <a:rPr lang="es-PY" sz="2800" cap="all" dirty="0" smtClean="0"/>
              <a:t>Sus caracteres son, es necesaria, se dicta en juicio voluntario, no hace cosa juzgada, es declarativa, es recurrible y anulable, pudiendo cualquier heredero omitido reclamar su derecho a ser incluido.</a:t>
            </a:r>
          </a:p>
          <a:p>
            <a:pPr algn="just"/>
            <a:r>
              <a:rPr lang="es-PY" sz="2800" cap="all" dirty="0" smtClean="0"/>
              <a:t>En caso de la existencia de menores declarados herederos en el Juicio Sucesorio se correrá traslado al Ministerio Público de la Niñez y la Adolescencia.</a:t>
            </a:r>
            <a:endParaRPr lang="es-PY" sz="2800" cap="all"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Universalidad y Fuero de Atracción</a:t>
            </a:r>
            <a:endParaRPr lang="es-PY" sz="4400" cap="all" dirty="0"/>
          </a:p>
        </p:txBody>
      </p:sp>
      <p:sp>
        <p:nvSpPr>
          <p:cNvPr id="3" name="2 Marcador de contenido"/>
          <p:cNvSpPr>
            <a:spLocks noGrp="1"/>
          </p:cNvSpPr>
          <p:nvPr>
            <p:ph idx="1"/>
          </p:nvPr>
        </p:nvSpPr>
        <p:spPr/>
        <p:txBody>
          <a:bodyPr>
            <a:normAutofit fontScale="62500" lnSpcReduction="20000"/>
          </a:bodyPr>
          <a:lstStyle/>
          <a:p>
            <a:pPr algn="ctr"/>
            <a:endParaRPr lang="es-PY" dirty="0" smtClean="0"/>
          </a:p>
          <a:p>
            <a:pPr algn="just"/>
            <a:r>
              <a:rPr lang="es-PY" sz="3400" dirty="0" smtClean="0"/>
              <a:t>Por universalidad debemos comprender la masa íntegra de los bienes que componen un patrimonio, sin discriminar a ninguno de ellos. A la luz de este concepto, debemos analizar el concepto del </a:t>
            </a:r>
            <a:r>
              <a:rPr lang="es-PY" sz="3400" b="1" dirty="0" smtClean="0"/>
              <a:t>Fuero de Atracción</a:t>
            </a:r>
            <a:r>
              <a:rPr lang="es-PY" sz="3400" dirty="0" smtClean="0"/>
              <a:t>, que se halla íntimamente ligado al de la Universalidad.-</a:t>
            </a:r>
          </a:p>
          <a:p>
            <a:pPr algn="just"/>
            <a:endParaRPr lang="es-PY" sz="3400" dirty="0" smtClean="0"/>
          </a:p>
          <a:p>
            <a:pPr algn="just"/>
            <a:r>
              <a:rPr lang="es-PY" sz="3400" dirty="0" smtClean="0"/>
              <a:t>El maestro E.J. </a:t>
            </a:r>
            <a:r>
              <a:rPr lang="es-PY" sz="3400" dirty="0" err="1" smtClean="0"/>
              <a:t>Couture</a:t>
            </a:r>
            <a:r>
              <a:rPr lang="es-PY" sz="3400" dirty="0" smtClean="0"/>
              <a:t>  define al </a:t>
            </a:r>
            <a:r>
              <a:rPr lang="es-PY" sz="3400" b="1" dirty="0" smtClean="0"/>
              <a:t>Fuero de Atracción</a:t>
            </a:r>
            <a:r>
              <a:rPr lang="es-PY" sz="3400" dirty="0" smtClean="0"/>
              <a:t>, diciendo: “Regla de competencia según la cual, mediando texto expreso, el juez llamado a conocer de ciertos procesos acumulativos, como la sucesión, la quiebra o el concurso civil de acreedores, es llamado a conocer de todos  los  juicios iniciados o a iniciarse contra el patrimonio concursal”. Legislación. Juicio Sucesorio (Art. 733 C.P.C.)</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Y" dirty="0" smtClean="0"/>
              <a:t>SUCESIÓN TESTAMENTARIA</a:t>
            </a:r>
            <a:endParaRPr lang="es-PY" dirty="0"/>
          </a:p>
        </p:txBody>
      </p:sp>
      <p:sp>
        <p:nvSpPr>
          <p:cNvPr id="3" name="2 Marcador de contenido"/>
          <p:cNvSpPr>
            <a:spLocks noGrp="1"/>
          </p:cNvSpPr>
          <p:nvPr>
            <p:ph idx="1"/>
          </p:nvPr>
        </p:nvSpPr>
        <p:spPr/>
        <p:txBody>
          <a:bodyPr>
            <a:normAutofit fontScale="92500" lnSpcReduction="20000"/>
          </a:bodyPr>
          <a:lstStyle/>
          <a:p>
            <a:pPr algn="ctr">
              <a:buNone/>
            </a:pPr>
            <a:r>
              <a:rPr lang="es-PY" b="1" dirty="0" smtClean="0"/>
              <a:t>		</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TESTAMENTO: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Testamentum</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est</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mentis</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nostra</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iusta</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contestatio</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in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ib</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solemnitum</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Factum</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ud</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quod</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post mortem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nostram</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 </a:t>
            </a:r>
            <a:r>
              <a:rPr lang="es-PY" sz="3600" b="0" u="none" strike="noStrike" spc="300" dirty="0" err="1" smtClean="0">
                <a:solidFill>
                  <a:schemeClr val="accent6">
                    <a:lumMod val="20000"/>
                    <a:lumOff val="80000"/>
                  </a:schemeClr>
                </a:solidFill>
                <a:latin typeface="Arabic Typesetting" pitchFamily="66" charset="-78"/>
                <a:cs typeface="Arabic Typesetting" pitchFamily="66" charset="-78"/>
              </a:rPr>
              <a:t>valet</a:t>
            </a:r>
            <a:r>
              <a:rPr lang="es-PY" sz="3600" b="0" u="none" strike="noStrike" spc="300" dirty="0" smtClean="0">
                <a:solidFill>
                  <a:schemeClr val="accent6">
                    <a:lumMod val="20000"/>
                    <a:lumOff val="80000"/>
                  </a:schemeClr>
                </a:solidFill>
                <a:latin typeface="Arabic Typesetting" pitchFamily="66" charset="-78"/>
                <a:cs typeface="Arabic Typesetting" pitchFamily="66" charset="-78"/>
              </a:rPr>
              <a:t>.-</a:t>
            </a:r>
          </a:p>
          <a:p>
            <a:pPr algn="just">
              <a:buNone/>
            </a:pPr>
            <a:r>
              <a:rPr lang="es-PY" sz="2800" dirty="0" smtClean="0"/>
              <a:t>		Concepto: Es un acto escrito, celebrado con las solemnidades de la ley, y esencialmente revocable por el cual una persona dispone de todo o parte de sus bienes para después de su muerte. Contiene la expresión de la última voluntad de  una persona.</a:t>
            </a:r>
            <a:endParaRPr lang="es-PY" sz="2800" dirty="0"/>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dirty="0" smtClean="0">
                <a:effectLst>
                  <a:outerShdw blurRad="38100" dist="38100" dir="2700000" algn="tl">
                    <a:srgbClr val="000000">
                      <a:alpha val="43137"/>
                    </a:srgbClr>
                  </a:outerShdw>
                </a:effectLst>
              </a:rPr>
              <a:t>CARACTERES DEL TESTAMENTO</a:t>
            </a:r>
            <a:endParaRPr lang="es-PY" sz="44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714488"/>
            <a:ext cx="8229600" cy="4697427"/>
          </a:xfrm>
        </p:spPr>
        <p:txBody>
          <a:bodyPr>
            <a:normAutofit fontScale="25000" lnSpcReduction="20000"/>
          </a:bodyPr>
          <a:lstStyle/>
          <a:p>
            <a:pPr lvl="0" algn="just"/>
            <a:r>
              <a:rPr lang="es-PY" sz="7200" b="1" u="sng" cap="all" dirty="0" smtClean="0"/>
              <a:t>es un acto personalísimo</a:t>
            </a:r>
            <a:r>
              <a:rPr lang="es-PY" sz="7200" cap="all" dirty="0" smtClean="0"/>
              <a:t>: </a:t>
            </a:r>
            <a:r>
              <a:rPr lang="es-PY" sz="7200" dirty="0" smtClean="0"/>
              <a:t>es un acto indelegable por medio de mandato o por cualquier forma de representación, legal o necesaria.</a:t>
            </a:r>
          </a:p>
          <a:p>
            <a:pPr lvl="0" algn="just"/>
            <a:r>
              <a:rPr lang="es-PY" sz="7200" dirty="0" smtClean="0"/>
              <a:t>Escrito: la escritura es un elemento constitutivo de testamento mismo. No se admite el testamento nuncupativo, al hecho de viva voz, admitida en el antiguo derecho romano.</a:t>
            </a:r>
          </a:p>
          <a:p>
            <a:pPr lvl="0" algn="just"/>
            <a:r>
              <a:rPr lang="es-PY" sz="7200" b="1" u="sng" cap="all" dirty="0" smtClean="0"/>
              <a:t>Formal: </a:t>
            </a:r>
            <a:r>
              <a:rPr lang="es-PY" sz="7200" dirty="0" smtClean="0"/>
              <a:t>la ley reviste de formalidades a cada clase de testamento, </a:t>
            </a:r>
            <a:r>
              <a:rPr lang="es-PY" sz="7200" cap="all" dirty="0" smtClean="0"/>
              <a:t>como requisito esencial para su validez. </a:t>
            </a:r>
          </a:p>
          <a:p>
            <a:pPr lvl="0" algn="just"/>
            <a:r>
              <a:rPr lang="es-PY" sz="7200" b="1" u="sng" cap="all" dirty="0" smtClean="0"/>
              <a:t>Solemne: </a:t>
            </a:r>
            <a:r>
              <a:rPr lang="es-PY" sz="7200" dirty="0" smtClean="0"/>
              <a:t>el testamento es un acto escrito, celebrado con las solemnidades de la ley. La forma reviste aquí un valor de primer orden y reconvierte en un valor visceral de tal modo que la inobservancia de cualquier requisito trae como consecuencia la nulidad. </a:t>
            </a:r>
            <a:r>
              <a:rPr lang="es-PY" sz="7200" dirty="0" err="1" smtClean="0"/>
              <a:t>Laffaille</a:t>
            </a:r>
            <a:r>
              <a:rPr lang="es-PY" sz="7200" dirty="0" smtClean="0"/>
              <a:t>, sucesiones, tomo II, Nº 256, Pág. 190.</a:t>
            </a:r>
          </a:p>
          <a:p>
            <a:pPr lvl="0" algn="just"/>
            <a:r>
              <a:rPr lang="es-PY" sz="7200" b="1" u="sng" cap="all" dirty="0" smtClean="0"/>
              <a:t>De contenido dado</a:t>
            </a:r>
            <a:r>
              <a:rPr lang="es-PY" sz="7200" cap="all" dirty="0" smtClean="0"/>
              <a:t>: </a:t>
            </a:r>
            <a:r>
              <a:rPr lang="es-PY" sz="7200" dirty="0" smtClean="0"/>
              <a:t>en el testamento se dispone de la totalidad o parte de los bienes, reconocimiento de hijos extramatrimoniales, etc.</a:t>
            </a:r>
          </a:p>
          <a:p>
            <a:pPr lvl="0" algn="just"/>
            <a:r>
              <a:rPr lang="es-PY" sz="7200" b="1" u="sng" cap="all" dirty="0" smtClean="0"/>
              <a:t>Revocable:</a:t>
            </a:r>
            <a:r>
              <a:rPr lang="es-PY" sz="7200" cap="all" dirty="0" smtClean="0"/>
              <a:t> </a:t>
            </a:r>
            <a:r>
              <a:rPr lang="es-PY" sz="7200" dirty="0" smtClean="0"/>
              <a:t>el testamento es revocable a voluntad del testador, hasta su muerte.</a:t>
            </a:r>
          </a:p>
          <a:p>
            <a:pPr lvl="0" algn="just"/>
            <a:r>
              <a:rPr lang="es-PY" sz="7200" b="1" u="sng" cap="all" dirty="0" smtClean="0"/>
              <a:t>Condicionado:</a:t>
            </a:r>
            <a:r>
              <a:rPr lang="es-PY" sz="7200" cap="all" dirty="0" smtClean="0"/>
              <a:t> </a:t>
            </a:r>
            <a:r>
              <a:rPr lang="es-PY" sz="7200" dirty="0" smtClean="0"/>
              <a:t>el defecto del testamento esta subordinad ala muerte del testador. Ocurrido este hecho aquel adquiere su perfección.</a:t>
            </a:r>
          </a:p>
          <a:p>
            <a:pPr algn="ctr"/>
            <a:endParaRPr lang="es-PY" sz="3800" dirty="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dirty="0" smtClean="0"/>
              <a:t>CUANDO SE DEBE INICIAR UN JUICIO TESTAMENTARIO?</a:t>
            </a:r>
            <a:endParaRPr lang="es-PY" dirty="0"/>
          </a:p>
        </p:txBody>
      </p:sp>
      <p:sp>
        <p:nvSpPr>
          <p:cNvPr id="3" name="2 Marcador de contenido"/>
          <p:cNvSpPr>
            <a:spLocks noGrp="1"/>
          </p:cNvSpPr>
          <p:nvPr>
            <p:ph idx="1"/>
          </p:nvPr>
        </p:nvSpPr>
        <p:spPr/>
        <p:txBody>
          <a:bodyPr>
            <a:normAutofit fontScale="92500" lnSpcReduction="10000"/>
          </a:bodyPr>
          <a:lstStyle/>
          <a:p>
            <a:pPr algn="just"/>
            <a:r>
              <a:rPr lang="es-PY" dirty="0" smtClean="0"/>
              <a:t> 1) Cuando haya un testamento valido, revestido de las formalidades requeridas por el código civil; </a:t>
            </a:r>
          </a:p>
          <a:p>
            <a:pPr algn="just"/>
            <a:r>
              <a:rPr lang="es-PY" dirty="0" smtClean="0"/>
              <a:t>2) Cuando se haya cumplido las exigencias de la ley para ciertos testamentos: la apertura para los cerrados y su protocolización para los ológrafos; 3) cuando haya institución de  heredero; </a:t>
            </a:r>
          </a:p>
          <a:p>
            <a:pPr algn="just"/>
            <a:r>
              <a:rPr lang="es-PY" dirty="0" smtClean="0"/>
              <a:t>3) Cuando se disponga de la totalidad de los bienes, pues, de no ser así, por el remate se deberá iniciar el juicio ab-intestato.</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dirty="0" smtClean="0">
                <a:effectLst>
                  <a:outerShdw blurRad="38100" dist="38100" dir="2700000" algn="tl">
                    <a:srgbClr val="000000">
                      <a:alpha val="43137"/>
                    </a:srgbClr>
                  </a:outerShdw>
                </a:effectLst>
              </a:rPr>
              <a:t>CLASES DE TESTAMENTOS</a:t>
            </a:r>
            <a:endParaRPr lang="es-PY" sz="44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47500" lnSpcReduction="20000"/>
          </a:bodyPr>
          <a:lstStyle/>
          <a:p>
            <a:pPr algn="just"/>
            <a:r>
              <a:rPr lang="es-PY" sz="5500" dirty="0" smtClean="0"/>
              <a:t>S</a:t>
            </a:r>
            <a:r>
              <a:rPr lang="es-PY" sz="5500" b="0" i="0" dirty="0" smtClean="0"/>
              <a:t>e subdividen en testamentos:</a:t>
            </a:r>
          </a:p>
          <a:p>
            <a:pPr algn="just"/>
            <a:r>
              <a:rPr lang="es-PY" sz="5500" b="0" i="0" dirty="0" smtClean="0"/>
              <a:t> OLÓGRAFOS(Art. 2628  al 2638 del C.C.): El testamento ológrafo debe ser totalmente escrito, fechado y firmado de puño y letra de testador en todas sus hojas. Art. 2628 C.C. </a:t>
            </a:r>
          </a:p>
          <a:p>
            <a:pPr algn="just"/>
            <a:r>
              <a:rPr lang="es-PY" sz="5500" b="0" i="0" dirty="0" smtClean="0"/>
              <a:t>El testador puede, si lo juzgare más conveniente, hacer autorizar su testamento con testigos, o depositarlo en poder de un escribano. Art. 2637 C.C.</a:t>
            </a:r>
          </a:p>
          <a:p>
            <a:pPr algn="just"/>
            <a:r>
              <a:rPr lang="es-PY" sz="5500" b="0" i="0" dirty="0" smtClean="0"/>
              <a:t>Por los que no lo hayan firmaran a ruego los otros testigos.</a:t>
            </a:r>
          </a:p>
          <a:p>
            <a:pPr algn="just"/>
            <a:r>
              <a:rPr lang="es-PY" sz="5500" b="0" i="0" dirty="0" smtClean="0"/>
              <a:t>No deberán ser menos de tres los que sepan firmar por si mismos</a:t>
            </a:r>
            <a:r>
              <a:rPr lang="es-PY" sz="4800" b="0" i="0" dirty="0" smtClean="0"/>
              <a:t>.</a:t>
            </a: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229600" cy="6000792"/>
          </a:xfrm>
        </p:spPr>
        <p:txBody>
          <a:bodyPr>
            <a:normAutofit fontScale="55000" lnSpcReduction="20000"/>
          </a:bodyPr>
          <a:lstStyle/>
          <a:p>
            <a:pPr algn="just"/>
            <a:r>
              <a:rPr lang="es-PY" sz="3600" dirty="0" smtClean="0"/>
              <a:t>Si el testador no pudiere hacerlo por algún impedimento sobreviviente, firmara por el otra persona. Art. 2651 C.C.</a:t>
            </a:r>
          </a:p>
          <a:p>
            <a:pPr algn="just"/>
            <a:r>
              <a:rPr lang="es-PY" sz="3600" dirty="0" smtClean="0"/>
              <a:t>Al presentar su testamento, el testador declarara ante el escribano y los testigos, si esta escrito y firmado por el,  manuscrito o a maquina, o escrito por otro y firmado por este a su ruego. El escribano hará constar esta circunstancia en el acta Art.. 2652 C.C.</a:t>
            </a:r>
          </a:p>
          <a:p>
            <a:pPr algn="just"/>
            <a:endParaRPr lang="es-PY" sz="3600" dirty="0" smtClean="0"/>
          </a:p>
          <a:p>
            <a:pPr algn="just"/>
            <a:r>
              <a:rPr lang="es-PY" sz="3600" dirty="0" smtClean="0"/>
              <a:t>El art. 746 del C.P.C dice: para la apertura y protocolización de testamentos ológrafos y cerrados se procederá en la forma establecida por el articulo 2667 y siguientes del código civil. </a:t>
            </a:r>
          </a:p>
          <a:p>
            <a:pPr algn="just"/>
            <a:r>
              <a:rPr lang="es-PY" sz="3600" dirty="0" smtClean="0"/>
              <a:t>TESTAMENTO POR INSTRUMENTO PÚBLICO: (Art. 2639 al 2649)El testamento por instrumento público debe ser otorgado ante un escribano y tres testigos residentes en el lugar. Art.2639 C.C.</a:t>
            </a:r>
          </a:p>
          <a:p>
            <a:pPr algn="just"/>
            <a:r>
              <a:rPr lang="es-PY" sz="3600" dirty="0" smtClean="0"/>
              <a:t>El </a:t>
            </a:r>
            <a:r>
              <a:rPr lang="es-PY" sz="3600" dirty="0" err="1" smtClean="0"/>
              <a:t>testor</a:t>
            </a:r>
            <a:r>
              <a:rPr lang="es-PY" sz="3600" dirty="0" smtClean="0"/>
              <a:t> deberá manifestar verbalmente sus disposiciones al escribano, en presencia de los testigos del acto. En su defecto, le entregara un escrito firmado por el y declarando  verbalmente, o si no hablare, bajo su firma, en presencia de los testigos del acto, que dicho escrito contiene su ultima voluntad. Art.2641 C.C.</a:t>
            </a:r>
          </a:p>
          <a:p>
            <a:pPr algn="ctr"/>
            <a:endParaRPr lang="es-PY"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dirty="0" smtClean="0">
                <a:effectLst>
                  <a:outerShdw blurRad="38100" dist="38100" dir="2700000" algn="tl">
                    <a:srgbClr val="000000">
                      <a:alpha val="43137"/>
                    </a:srgbClr>
                  </a:outerShdw>
                </a:effectLst>
              </a:rPr>
              <a:t>Testamento cerrado               (Art. 2650 al 2655 del C.C):</a:t>
            </a:r>
            <a:endParaRPr lang="es-PY" sz="44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77500" lnSpcReduction="20000"/>
          </a:bodyPr>
          <a:lstStyle/>
          <a:p>
            <a:pPr algn="just"/>
            <a:r>
              <a:rPr lang="es-PY" dirty="0" smtClean="0"/>
              <a:t>El testamento cerrado puede ser escrito en papel común por el testador u otra persona, a mano o a maquina, y deberá ser rubricado en todas sus hojas y firmado por el otorgante. Si el testador no pudiere firmar, deberá expresarse la causa y firmara una persona a ruego suyo. ART. 2650 C.C.</a:t>
            </a:r>
          </a:p>
          <a:p>
            <a:pPr algn="just"/>
            <a:r>
              <a:rPr lang="es-PY" dirty="0" smtClean="0"/>
              <a:t>El testador presentara y entregara al escribano su testamento en un sobre o cubierta cerrado en presencia  de cinco testigos domiciliado en el lugar, manifestado que dicho pliego contiene su testamento.</a:t>
            </a:r>
          </a:p>
          <a:p>
            <a:pPr algn="just"/>
            <a:r>
              <a:rPr lang="es-PY" dirty="0" smtClean="0"/>
              <a:t>El escribano dará fe de la presentación y entrega, extendiendo el acta en la cubierta del testamento, que firmaran con el testar y todos los testigos que puedan hacerlo.</a:t>
            </a:r>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dirty="0" smtClean="0">
                <a:effectLst/>
              </a:rPr>
              <a:t>Testamentos especiales</a:t>
            </a:r>
            <a:endParaRPr lang="es-PY" sz="4400" dirty="0">
              <a:effectLst/>
            </a:endParaRPr>
          </a:p>
        </p:txBody>
      </p:sp>
      <p:sp>
        <p:nvSpPr>
          <p:cNvPr id="3" name="2 Marcador de contenido"/>
          <p:cNvSpPr>
            <a:spLocks noGrp="1"/>
          </p:cNvSpPr>
          <p:nvPr>
            <p:ph idx="1"/>
          </p:nvPr>
        </p:nvSpPr>
        <p:spPr/>
        <p:txBody>
          <a:bodyPr>
            <a:normAutofit/>
          </a:bodyPr>
          <a:lstStyle/>
          <a:p>
            <a:pPr algn="just"/>
            <a:r>
              <a:rPr lang="es-PY" sz="2800" dirty="0" smtClean="0"/>
              <a:t>Testamento militar (Art. 2656 al 2659 y 2665 C.C)</a:t>
            </a:r>
          </a:p>
          <a:p>
            <a:pPr algn="just"/>
            <a:r>
              <a:rPr lang="es-PY" sz="2800" dirty="0" smtClean="0"/>
              <a:t>Testamento marítimo (Art. 2660 al 2665C.C)</a:t>
            </a:r>
          </a:p>
          <a:p>
            <a:pPr algn="just"/>
            <a:r>
              <a:rPr lang="es-PY" sz="2800" dirty="0" smtClean="0"/>
              <a:t>Testamento en caso de epidemia (Art. 2666 y 2667 C.C)</a:t>
            </a:r>
          </a:p>
          <a:p>
            <a:pPr algn="just"/>
            <a:r>
              <a:rPr lang="es-PY" sz="2800" dirty="0" smtClean="0"/>
              <a:t>Las personas que hayan cumplido la mayoría de edad son aptas para testar, sobre la totalidad o parte de sus bienes. (Art. 2608 C.C)</a:t>
            </a:r>
            <a:endParaRPr lang="es-PY" sz="2800" dirty="0"/>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b="0" u="none" dirty="0" smtClean="0"/>
              <a:t>PETICIÓN DE HERENCIA:</a:t>
            </a:r>
            <a:endParaRPr lang="es-PY" sz="4400" b="0" u="none" dirty="0"/>
          </a:p>
        </p:txBody>
      </p:sp>
      <p:sp>
        <p:nvSpPr>
          <p:cNvPr id="3" name="2 Marcador de contenido"/>
          <p:cNvSpPr>
            <a:spLocks noGrp="1"/>
          </p:cNvSpPr>
          <p:nvPr>
            <p:ph idx="1"/>
          </p:nvPr>
        </p:nvSpPr>
        <p:spPr/>
        <p:txBody>
          <a:bodyPr>
            <a:normAutofit fontScale="92500" lnSpcReduction="20000"/>
          </a:bodyPr>
          <a:lstStyle/>
          <a:p>
            <a:pPr algn="ctr"/>
            <a:endParaRPr lang="es-PY" dirty="0" smtClean="0"/>
          </a:p>
          <a:p>
            <a:pPr algn="just"/>
            <a:r>
              <a:rPr lang="es-PY" dirty="0" smtClean="0"/>
              <a:t>Para que proceda el juicio de petición de herencia, previamente el </a:t>
            </a:r>
            <a:r>
              <a:rPr lang="es-PY" dirty="0" err="1" smtClean="0"/>
              <a:t>peticionante</a:t>
            </a:r>
            <a:r>
              <a:rPr lang="es-PY" dirty="0" smtClean="0"/>
              <a:t> debió haber sido declarado heredero del causante por sentencia del juez de la causa, posteriormente reclamar con este título los bienes de la herencia que se hallan en poder de las personas que detentan el titulo de sucesor del causante para compartir con las mismas los bienes sucesorios que fueren del mismo rango o despojarlos si tuvieren mejor derecho.</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dirty="0" smtClean="0"/>
              <a:t>LA ACCIÓN D E COLACIÓN</a:t>
            </a:r>
            <a:endParaRPr lang="es-PY" sz="4400" dirty="0"/>
          </a:p>
        </p:txBody>
      </p:sp>
      <p:sp>
        <p:nvSpPr>
          <p:cNvPr id="3" name="2 Marcador de contenido"/>
          <p:cNvSpPr>
            <a:spLocks noGrp="1"/>
          </p:cNvSpPr>
          <p:nvPr>
            <p:ph idx="1"/>
          </p:nvPr>
        </p:nvSpPr>
        <p:spPr/>
        <p:txBody>
          <a:bodyPr>
            <a:normAutofit fontScale="77500" lnSpcReduction="20000"/>
          </a:bodyPr>
          <a:lstStyle/>
          <a:p>
            <a:pPr lvl="0" algn="just"/>
            <a:r>
              <a:rPr lang="es-PY" dirty="0" smtClean="0"/>
              <a:t>la colación consiste en reunir a la masa hereditaria el valor de todos los bienes donados en vida por el causante a uno de los herederos forzosos. Su objeto es mantener el principio de igualdad en la partición.</a:t>
            </a:r>
          </a:p>
          <a:p>
            <a:pPr algn="just"/>
            <a:r>
              <a:rPr lang="es-PY" dirty="0" smtClean="0"/>
              <a:t>Se requieren:  a) Que se trate de varios herederos forzosos; b) que el heredero al que se obliga colacionar haya aceptado la herencia; c) que se trate de una donación ; d) que no exista dispensa de colación.-</a:t>
            </a:r>
          </a:p>
          <a:p>
            <a:pPr algn="just"/>
            <a:r>
              <a:rPr lang="es-PY" dirty="0" smtClean="0"/>
              <a:t>El C.C. prevé la colación en los arts. 2544/2552.</a:t>
            </a:r>
          </a:p>
          <a:p>
            <a:pPr algn="just"/>
            <a:r>
              <a:rPr lang="es-PY" dirty="0" smtClean="0"/>
              <a:t>Los herederos forzosos que concurran con otros a la sucesión deberán traer a la masa hereditaria el valor de los bienes recibidos del causante, en vida de este, por donación u otro titulo gratuito. Art. 2544 C.C.-</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sz="4400" dirty="0" smtClean="0"/>
              <a:t>LEGITIMACIÓN ACTIVA PARA COLACIONAR </a:t>
            </a:r>
            <a:endParaRPr lang="es-PY" sz="4400" dirty="0"/>
          </a:p>
        </p:txBody>
      </p:sp>
      <p:sp>
        <p:nvSpPr>
          <p:cNvPr id="3" name="2 Marcador de contenido"/>
          <p:cNvSpPr>
            <a:spLocks noGrp="1"/>
          </p:cNvSpPr>
          <p:nvPr>
            <p:ph idx="1"/>
          </p:nvPr>
        </p:nvSpPr>
        <p:spPr/>
        <p:txBody>
          <a:bodyPr>
            <a:normAutofit fontScale="70000" lnSpcReduction="20000"/>
          </a:bodyPr>
          <a:lstStyle/>
          <a:p>
            <a:pPr algn="just"/>
            <a:r>
              <a:rPr lang="es-PY" dirty="0" smtClean="0"/>
              <a:t>Por el art. 2545 solo pueden demandar la colación: </a:t>
            </a:r>
          </a:p>
          <a:p>
            <a:pPr lvl="0" algn="just"/>
            <a:r>
              <a:rPr lang="es-PY" dirty="0" smtClean="0"/>
              <a:t>Un coheredero a otro.</a:t>
            </a:r>
          </a:p>
          <a:p>
            <a:pPr lvl="0" algn="just"/>
            <a:r>
              <a:rPr lang="es-PY" dirty="0" smtClean="0"/>
              <a:t>Los acreedores personales del coheredero que puedan exigir la colación , y </a:t>
            </a:r>
          </a:p>
          <a:p>
            <a:pPr lvl="0" algn="just"/>
            <a:r>
              <a:rPr lang="es-PY" dirty="0" smtClean="0"/>
              <a:t>Los acreedores del causante y los legatarios, solo cuando el heredero a quien la colación fuere debida, aceptare la herencia pura y simplemente, y no mediare separación de patrimonios.</a:t>
            </a:r>
          </a:p>
          <a:p>
            <a:pPr algn="just"/>
            <a:r>
              <a:rPr lang="es-PY" dirty="0" smtClean="0"/>
              <a:t>El Art. 2550 dice: la colación deberá hacerse por “el valor” que los bienes tuvieren al tiempo de la demanda. En la colación no existe  la acción </a:t>
            </a:r>
            <a:r>
              <a:rPr lang="es-PY" dirty="0" err="1" smtClean="0"/>
              <a:t>reipersecutoria</a:t>
            </a:r>
            <a:r>
              <a:rPr lang="es-PY" dirty="0" smtClean="0"/>
              <a:t>.-</a:t>
            </a:r>
          </a:p>
          <a:p>
            <a:pPr algn="just"/>
            <a:r>
              <a:rPr lang="es-PY" dirty="0" smtClean="0"/>
              <a:t>La colación no existe en la sucesión testamentaria. La demanda no autoriza la adopción de ninguna medida precautoria.</a:t>
            </a:r>
          </a:p>
          <a:p>
            <a:endParaRPr lang="es-PY"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PY" sz="4400" cap="all" dirty="0" smtClean="0"/>
              <a:t>Fuero de Atracción en la sucesión:</a:t>
            </a:r>
            <a:endParaRPr lang="es-PY" sz="4400" cap="all" dirty="0"/>
          </a:p>
        </p:txBody>
      </p:sp>
      <p:sp>
        <p:nvSpPr>
          <p:cNvPr id="3" name="2 Marcador de contenido"/>
          <p:cNvSpPr>
            <a:spLocks noGrp="1"/>
          </p:cNvSpPr>
          <p:nvPr>
            <p:ph idx="1"/>
          </p:nvPr>
        </p:nvSpPr>
        <p:spPr/>
        <p:txBody>
          <a:bodyPr>
            <a:normAutofit fontScale="92500"/>
          </a:bodyPr>
          <a:lstStyle/>
          <a:p>
            <a:pPr algn="just"/>
            <a:r>
              <a:rPr lang="es-PY" dirty="0" smtClean="0"/>
              <a:t>“El Juez de la sucesión es competente para entender en todas las cuestiones que puedan surgir a causa de la muerte del causante, así como en todas las reclamaciones deducidas </a:t>
            </a:r>
            <a:r>
              <a:rPr lang="es-PY" b="1" u="sng" dirty="0" smtClean="0"/>
              <a:t>contra</a:t>
            </a:r>
            <a:r>
              <a:rPr lang="es-PY" dirty="0" smtClean="0"/>
              <a:t> el o que pudieren promoverse contra aquella”.</a:t>
            </a:r>
          </a:p>
          <a:p>
            <a:pPr algn="just">
              <a:buNone/>
            </a:pPr>
            <a:endParaRPr lang="es-PY" dirty="0" smtClean="0"/>
          </a:p>
          <a:p>
            <a:pPr algn="just"/>
            <a:r>
              <a:rPr lang="es-PY" dirty="0" smtClean="0"/>
              <a:t>Podemos concluir de la norma trascripta que el Juicio Sucesorio, sea éste intestado o testamentario, tiene Fuero de Atracción”.</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t>BIENES NO COLACIONABLES</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_tradnl" dirty="0" smtClean="0"/>
              <a:t>Los gastos de alimentos y curación, por crecidos que sean.</a:t>
            </a:r>
            <a:endParaRPr lang="es-ES" dirty="0" smtClean="0"/>
          </a:p>
          <a:p>
            <a:r>
              <a:rPr lang="es-ES_tradnl" dirty="0" smtClean="0"/>
              <a:t>Las destinadas a educar a los hijos o los que se hicieran a fin de prepararles para el ejercicio de un arte o profesión.</a:t>
            </a:r>
            <a:endParaRPr lang="es-ES" dirty="0" smtClean="0"/>
          </a:p>
          <a:p>
            <a:r>
              <a:rPr lang="es-ES_tradnl" dirty="0" smtClean="0"/>
              <a:t>Los regalos de costumbre o amistad.</a:t>
            </a:r>
            <a:endParaRPr lang="es-ES" dirty="0" smtClean="0"/>
          </a:p>
          <a:p>
            <a:r>
              <a:rPr lang="es-ES_tradnl" dirty="0" smtClean="0"/>
              <a:t>El importe invertido en un seguro de vida.</a:t>
            </a:r>
            <a:endParaRPr lang="es-ES" dirty="0" smtClean="0"/>
          </a:p>
          <a:p>
            <a:pPr>
              <a:buNone/>
            </a:pPr>
            <a:endParaRPr lang="es-ES" dirty="0"/>
          </a:p>
        </p:txBody>
      </p:sp>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Tampoco será colacionable:</a:t>
            </a:r>
            <a:endParaRPr lang="es-ES" dirty="0"/>
          </a:p>
        </p:txBody>
      </p:sp>
      <p:sp>
        <p:nvSpPr>
          <p:cNvPr id="3" name="2 Marcador de contenido"/>
          <p:cNvSpPr>
            <a:spLocks noGrp="1"/>
          </p:cNvSpPr>
          <p:nvPr>
            <p:ph idx="1"/>
          </p:nvPr>
        </p:nvSpPr>
        <p:spPr/>
        <p:txBody>
          <a:bodyPr>
            <a:normAutofit fontScale="92500"/>
          </a:bodyPr>
          <a:lstStyle/>
          <a:p>
            <a:pPr algn="just"/>
            <a:r>
              <a:rPr lang="es-ES_tradnl" dirty="0" smtClean="0"/>
              <a:t>Lo que un hijo del heredero, o el cónyuge de este haya recibido0 del causante, aun cuando el causante haya dispuesto lo contrario, de modo que si el abuelo dona a un nieto o  a la cónyuge del nieto, no puede ser objeto de colación. </a:t>
            </a:r>
          </a:p>
          <a:p>
            <a:pPr algn="just">
              <a:buNone/>
            </a:pPr>
            <a:r>
              <a:rPr lang="es-ES_tradnl" dirty="0" smtClean="0"/>
              <a:t>		En tal caso, si hubo lesión de la legítima, correspondería la acción de reducción, por ser extraños a la herencia y no la acción de COLACION.</a:t>
            </a:r>
            <a:endParaRPr lang="es-ES" dirty="0" smtClean="0"/>
          </a:p>
          <a:p>
            <a:endParaRPr lang="es-ES" dirty="0"/>
          </a:p>
        </p:txBody>
      </p:sp>
    </p:spTree>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u="sng" dirty="0" smtClean="0"/>
              <a:t/>
            </a:r>
            <a:br>
              <a:rPr lang="es-ES_tradnl" u="sng" dirty="0" smtClean="0"/>
            </a:br>
            <a:r>
              <a:rPr lang="es-ES_tradnl" b="1" u="sng" dirty="0" smtClean="0"/>
              <a:t>Forma de efectuarse la colación: (Art. 2550 C.C)</a:t>
            </a:r>
            <a:r>
              <a:rPr lang="es-ES" dirty="0" smtClean="0"/>
              <a:t/>
            </a:r>
            <a:br>
              <a:rPr lang="es-ES" dirty="0" smtClean="0"/>
            </a:br>
            <a:endParaRPr lang="es-ES" dirty="0"/>
          </a:p>
        </p:txBody>
      </p:sp>
      <p:sp>
        <p:nvSpPr>
          <p:cNvPr id="3" name="2 Marcador de contenido"/>
          <p:cNvSpPr>
            <a:spLocks noGrp="1"/>
          </p:cNvSpPr>
          <p:nvPr>
            <p:ph idx="1"/>
          </p:nvPr>
        </p:nvSpPr>
        <p:spPr/>
        <p:txBody>
          <a:bodyPr/>
          <a:lstStyle/>
          <a:p>
            <a:pPr algn="just">
              <a:buNone/>
            </a:pPr>
            <a:r>
              <a:rPr lang="es-ES_tradnl" dirty="0" smtClean="0"/>
              <a:t>		La colación deberá hacerse por el valor que tienen los muebles al momento de la demanda.	</a:t>
            </a:r>
          </a:p>
          <a:p>
            <a:pPr algn="just">
              <a:buNone/>
            </a:pPr>
            <a:r>
              <a:rPr lang="es-ES_tradnl" dirty="0" smtClean="0"/>
              <a:t>		Esto es una novedad respecto del código de Vélez, ya que el mismo preestablecía que, la valoración se realizaba al tiempo de formalizarse la liberalidad.</a:t>
            </a:r>
            <a:endParaRPr lang="es-ES" dirty="0"/>
          </a:p>
        </p:txBody>
      </p:sp>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428868"/>
            <a:ext cx="8229600" cy="1399032"/>
          </a:xfrm>
        </p:spPr>
        <p:txBody>
          <a:bodyPr>
            <a:normAutofit fontScale="90000"/>
          </a:bodyPr>
          <a:lstStyle/>
          <a:p>
            <a:r>
              <a:rPr lang="es-ES_tradnl" b="1" u="sng" dirty="0" smtClean="0"/>
              <a:t>INVENTARIO Y AVALUO DE BIENES DE LA SUCESION</a:t>
            </a:r>
            <a:r>
              <a:rPr lang="es-ES" dirty="0" smtClean="0"/>
              <a:t/>
            </a:r>
            <a:br>
              <a:rPr lang="es-ES" dirty="0" smtClean="0"/>
            </a:br>
            <a:endParaRPr lang="es-ES" dirty="0"/>
          </a:p>
        </p:txBody>
      </p:sp>
      <p:sp>
        <p:nvSpPr>
          <p:cNvPr id="3" name="2 Marcador de contenido"/>
          <p:cNvSpPr>
            <a:spLocks noGrp="1"/>
          </p:cNvSpPr>
          <p:nvPr>
            <p:ph idx="1"/>
          </p:nvPr>
        </p:nvSpPr>
        <p:spPr/>
        <p:txBody>
          <a:bodyPr/>
          <a:lstStyle/>
          <a:p>
            <a:endParaRPr lang="es-ES" dirty="0"/>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b="1" u="sng" dirty="0" smtClean="0"/>
              <a:t>CONCEPTO:</a:t>
            </a:r>
            <a:endParaRPr lang="es-ES" dirty="0"/>
          </a:p>
        </p:txBody>
      </p:sp>
      <p:sp>
        <p:nvSpPr>
          <p:cNvPr id="3" name="2 Marcador de contenido"/>
          <p:cNvSpPr>
            <a:spLocks noGrp="1"/>
          </p:cNvSpPr>
          <p:nvPr>
            <p:ph idx="1"/>
          </p:nvPr>
        </p:nvSpPr>
        <p:spPr/>
        <p:txBody>
          <a:bodyPr/>
          <a:lstStyle/>
          <a:p>
            <a:pPr algn="just">
              <a:buNone/>
            </a:pPr>
            <a:r>
              <a:rPr lang="es-ES_tradnl" dirty="0" smtClean="0"/>
              <a:t>		</a:t>
            </a:r>
            <a:r>
              <a:rPr lang="es-ES_tradnl" sz="3200" dirty="0" smtClean="0"/>
              <a:t>	El </a:t>
            </a:r>
            <a:r>
              <a:rPr lang="es-ES_tradnl" sz="4000" dirty="0" smtClean="0"/>
              <a:t>inventario consiste en la descripción ordenada y pormenorizada del patrimonio hereditario con indicación de los bienes que configuran su activo y de las obligaciones que constituyen su pasivo. </a:t>
            </a:r>
            <a:endParaRPr lang="es-ES" sz="3600" dirty="0" smtClean="0"/>
          </a:p>
          <a:p>
            <a:endParaRPr lang="es-ES" dirty="0"/>
          </a:p>
        </p:txBody>
      </p:sp>
    </p:spTree>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u="sng" dirty="0" smtClean="0"/>
              <a:t>OBJETO DEL INVENTARIO</a:t>
            </a:r>
            <a:r>
              <a:rPr lang="es-ES_tradnl" dirty="0" smtClean="0"/>
              <a:t>:</a:t>
            </a:r>
            <a:endParaRPr lang="es-ES" dirty="0"/>
          </a:p>
        </p:txBody>
      </p:sp>
      <p:sp>
        <p:nvSpPr>
          <p:cNvPr id="3" name="2 Marcador de contenido"/>
          <p:cNvSpPr>
            <a:spLocks noGrp="1"/>
          </p:cNvSpPr>
          <p:nvPr>
            <p:ph idx="1"/>
          </p:nvPr>
        </p:nvSpPr>
        <p:spPr/>
        <p:txBody>
          <a:bodyPr/>
          <a:lstStyle/>
          <a:p>
            <a:pPr lvl="1" algn="just">
              <a:buNone/>
            </a:pPr>
            <a:r>
              <a:rPr lang="es-ES_tradnl" dirty="0" smtClean="0"/>
              <a:t>	</a:t>
            </a:r>
            <a:r>
              <a:rPr lang="es-ES_tradnl" sz="3600" dirty="0" smtClean="0"/>
              <a:t>		El inventario y el avalúo del patrimonio sucesorio tiene por objeto lograr una equitativa y razonable distribución de los bienes entre los herederos del causante, lo cual constituye la causa y el fin del juicio sucesorio.</a:t>
            </a:r>
            <a:endParaRPr lang="es-ES" dirty="0" smtClean="0"/>
          </a:p>
          <a:p>
            <a:endParaRPr lang="es-ES" dirty="0"/>
          </a:p>
        </p:txBody>
      </p:sp>
    </p:spTree>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PASOS PARA REALIZAR EL INVENTARIO DE BIENES</a:t>
            </a:r>
            <a:endParaRPr lang="es-ES" b="1" dirty="0"/>
          </a:p>
        </p:txBody>
      </p:sp>
      <p:sp>
        <p:nvSpPr>
          <p:cNvPr id="3" name="2 Marcador de contenido"/>
          <p:cNvSpPr>
            <a:spLocks noGrp="1"/>
          </p:cNvSpPr>
          <p:nvPr>
            <p:ph idx="1"/>
          </p:nvPr>
        </p:nvSpPr>
        <p:spPr/>
        <p:txBody>
          <a:bodyPr/>
          <a:lstStyle/>
          <a:p>
            <a:r>
              <a:rPr lang="es-ES_tradnl" dirty="0" smtClean="0"/>
              <a:t>CITACION.</a:t>
            </a:r>
            <a:endParaRPr lang="es-ES" dirty="0" smtClean="0"/>
          </a:p>
          <a:p>
            <a:pPr>
              <a:buNone/>
            </a:pPr>
            <a:r>
              <a:rPr lang="es-ES_tradnl" dirty="0" smtClean="0"/>
              <a:t>NOTIFICACION: POR CEDULA.</a:t>
            </a:r>
          </a:p>
          <a:p>
            <a:pPr>
              <a:buNone/>
            </a:pPr>
            <a:endParaRPr lang="es-ES" dirty="0" smtClean="0"/>
          </a:p>
          <a:p>
            <a:r>
              <a:rPr lang="es-ES_tradnl" dirty="0" smtClean="0"/>
              <a:t>ACTA PORMENORIZA Y SE REALIZA LA DILIGENCIA CON LAS PARTES QUE CONCURREN.</a:t>
            </a:r>
          </a:p>
          <a:p>
            <a:endParaRPr lang="es-ES" dirty="0" smtClean="0"/>
          </a:p>
          <a:p>
            <a:r>
              <a:rPr lang="es-ES_tradnl" dirty="0" smtClean="0"/>
              <a:t>DESIGNACION DEL DEPOSITARIO.</a:t>
            </a:r>
            <a:endParaRPr lang="es-ES" dirty="0" smtClean="0"/>
          </a:p>
          <a:p>
            <a:endParaRPr lang="es-ES" dirty="0"/>
          </a:p>
        </p:txBody>
      </p:sp>
    </p:spTree>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3200" b="1" dirty="0" smtClean="0"/>
              <a:t/>
            </a:r>
            <a:br>
              <a:rPr lang="es-ES_tradnl" sz="3200" b="1" dirty="0" smtClean="0"/>
            </a:br>
            <a:r>
              <a:rPr lang="es-ES_tradnl" sz="3200" b="1" dirty="0" smtClean="0"/>
              <a:t>AVALUO: </a:t>
            </a:r>
            <a:r>
              <a:rPr lang="es-ES_tradnl" sz="3200" dirty="0" smtClean="0"/>
              <a:t>consiste en la tasación o </a:t>
            </a:r>
            <a:r>
              <a:rPr lang="es-ES_tradnl" sz="3200" dirty="0" err="1" smtClean="0"/>
              <a:t>justi</a:t>
            </a:r>
            <a:r>
              <a:rPr lang="es-ES_tradnl" sz="3200" dirty="0" smtClean="0"/>
              <a:t> precio de los bienes. </a:t>
            </a:r>
            <a:r>
              <a:rPr lang="es-ES" sz="3200" dirty="0" smtClean="0"/>
              <a:t/>
            </a:r>
            <a:br>
              <a:rPr lang="es-ES" sz="3200" dirty="0" smtClean="0"/>
            </a:br>
            <a:endParaRPr lang="es-ES" sz="3200" dirty="0"/>
          </a:p>
        </p:txBody>
      </p:sp>
      <p:sp>
        <p:nvSpPr>
          <p:cNvPr id="3" name="2 Marcador de contenido"/>
          <p:cNvSpPr>
            <a:spLocks noGrp="1"/>
          </p:cNvSpPr>
          <p:nvPr>
            <p:ph idx="1"/>
          </p:nvPr>
        </p:nvSpPr>
        <p:spPr/>
        <p:txBody>
          <a:bodyPr>
            <a:normAutofit fontScale="92500" lnSpcReduction="20000"/>
          </a:bodyPr>
          <a:lstStyle/>
          <a:p>
            <a:pPr algn="just"/>
            <a:r>
              <a:rPr lang="es-ES_tradnl" b="1" u="sng" dirty="0" smtClean="0"/>
              <a:t>ALCANCE:</a:t>
            </a:r>
            <a:r>
              <a:rPr lang="es-ES_tradnl" dirty="0" smtClean="0"/>
              <a:t> Solo los bienes inventariados serán objeto de avaluación, porque si existiese controversia respecto de la propiedad de los mismos deberá esperarse a que la misma quede definitivamente resuelta. </a:t>
            </a:r>
            <a:endParaRPr lang="es-ES" dirty="0" smtClean="0"/>
          </a:p>
          <a:p>
            <a:pPr algn="just"/>
            <a:r>
              <a:rPr lang="es-ES_tradnl" dirty="0" smtClean="0"/>
              <a:t>La tarea de avaluación deberá estar a cargo de un perito tasador, cuando las partes estuvieren de acuerdo o de oficio  juez. El ente recaudador ya no influye en razón de haber perdido interés en el cobro del impuesto sucesorio.  </a:t>
            </a:r>
            <a:endParaRPr lang="es-ES" dirty="0" smtClean="0"/>
          </a:p>
          <a:p>
            <a:endParaRPr lang="es-ES" dirty="0"/>
          </a:p>
        </p:txBody>
      </p:sp>
    </p:spTree>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_tradnl" b="1" dirty="0" smtClean="0"/>
              <a:t>AVALUO DE VALORES MUEBLES: </a:t>
            </a:r>
            <a:r>
              <a:rPr lang="es-ES_tradnl" dirty="0" smtClean="0"/>
              <a:t>No ofrece problemas  </a:t>
            </a:r>
            <a:endParaRPr lang="es-ES" dirty="0" smtClean="0"/>
          </a:p>
          <a:p>
            <a:r>
              <a:rPr lang="es-ES_tradnl" b="1" u="sng" dirty="0" smtClean="0"/>
              <a:t>INMUEBLES</a:t>
            </a:r>
            <a:r>
              <a:rPr lang="es-ES_tradnl" dirty="0" smtClean="0"/>
              <a:t> :Valor fiscal ( Se presenta boleta de liquidación del  impuestos)</a:t>
            </a:r>
            <a:endParaRPr lang="es-ES" dirty="0" smtClean="0"/>
          </a:p>
          <a:p>
            <a:r>
              <a:rPr lang="es-ES_tradnl" b="1" u="sng" dirty="0" smtClean="0"/>
              <a:t>VALORES CAPITALES</a:t>
            </a:r>
            <a:r>
              <a:rPr lang="es-ES_tradnl" dirty="0" smtClean="0"/>
              <a:t>: Valor nominal y en su defecto el valor de la cotización en bolsa al día de la </a:t>
            </a:r>
            <a:r>
              <a:rPr lang="es-ES_tradnl" dirty="0" err="1" smtClean="0"/>
              <a:t>avalución</a:t>
            </a:r>
            <a:r>
              <a:rPr lang="es-ES_tradnl" dirty="0" smtClean="0"/>
              <a:t> ( en caso de la disconformidad de los herederos)</a:t>
            </a:r>
            <a:endParaRPr lang="es-ES" dirty="0" smtClean="0"/>
          </a:p>
          <a:p>
            <a:endParaRPr lang="es-ES" dirty="0"/>
          </a:p>
        </p:txBody>
      </p:sp>
    </p:spTree>
  </p:cSld>
  <p:clrMapOvr>
    <a:masterClrMapping/>
  </p:clrMapOvr>
  <p:transition>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t>IMPUGNACION DEL INVENTARIO O DE LA AVALUACION:</a:t>
            </a:r>
            <a:endParaRPr lang="es-ES" b="1" dirty="0"/>
          </a:p>
        </p:txBody>
      </p:sp>
      <p:sp>
        <p:nvSpPr>
          <p:cNvPr id="3" name="2 Marcador de contenido"/>
          <p:cNvSpPr>
            <a:spLocks noGrp="1"/>
          </p:cNvSpPr>
          <p:nvPr>
            <p:ph idx="1"/>
          </p:nvPr>
        </p:nvSpPr>
        <p:spPr/>
        <p:txBody>
          <a:bodyPr/>
          <a:lstStyle/>
          <a:p>
            <a:pPr algn="just">
              <a:buNone/>
            </a:pPr>
            <a:r>
              <a:rPr lang="es-ES_tradnl" sz="3600" dirty="0" smtClean="0"/>
              <a:t>		</a:t>
            </a:r>
          </a:p>
          <a:p>
            <a:pPr algn="just">
              <a:buNone/>
            </a:pPr>
            <a:r>
              <a:rPr lang="es-ES_tradnl" sz="3600" dirty="0" smtClean="0"/>
              <a:t>		Una vez que se realicen estos trámites se los pondrá de manifiesto en secretaria por 5 días a fin de que se opongan los </a:t>
            </a:r>
            <a:r>
              <a:rPr lang="es-ES_tradnl" sz="3600" b="1" u="sng" dirty="0" smtClean="0"/>
              <a:t>herederos conforme a derecho.-</a:t>
            </a:r>
            <a:endParaRPr lang="es-ES" sz="3600" b="1" u="sng" dirty="0" smtClean="0"/>
          </a:p>
          <a:p>
            <a:endParaRPr lang="es-ES"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Y" sz="4400" cap="all" dirty="0" smtClean="0"/>
              <a:t>Fundamento:</a:t>
            </a:r>
            <a:endParaRPr lang="es-PY" sz="4400" cap="all" dirty="0"/>
          </a:p>
        </p:txBody>
      </p:sp>
      <p:sp>
        <p:nvSpPr>
          <p:cNvPr id="3" name="2 Marcador de contenido"/>
          <p:cNvSpPr>
            <a:spLocks noGrp="1"/>
          </p:cNvSpPr>
          <p:nvPr>
            <p:ph idx="1"/>
          </p:nvPr>
        </p:nvSpPr>
        <p:spPr/>
        <p:txBody>
          <a:bodyPr/>
          <a:lstStyle/>
          <a:p>
            <a:pPr algn="ctr">
              <a:buNone/>
            </a:pPr>
            <a:r>
              <a:rPr lang="es-PY" dirty="0" smtClean="0"/>
              <a:t>		</a:t>
            </a:r>
          </a:p>
          <a:p>
            <a:pPr algn="ctr">
              <a:buNone/>
            </a:pPr>
            <a:endParaRPr lang="es-PY" dirty="0" smtClean="0"/>
          </a:p>
          <a:p>
            <a:pPr algn="just">
              <a:buNone/>
            </a:pPr>
            <a:r>
              <a:rPr lang="es-PY" dirty="0" smtClean="0"/>
              <a:t>		El fuero de atracción tiene su fundamento en la necesidad de facilitar de ordenada liquidación del patrimonio sucesorio.-</a:t>
            </a:r>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b="1" u="sng" dirty="0" smtClean="0"/>
              <a:t>PARTICION:</a:t>
            </a:r>
            <a:endParaRPr lang="es-ES" b="1" u="sng" dirty="0"/>
          </a:p>
        </p:txBody>
      </p:sp>
      <p:sp>
        <p:nvSpPr>
          <p:cNvPr id="3" name="2 Marcador de contenido"/>
          <p:cNvSpPr>
            <a:spLocks noGrp="1"/>
          </p:cNvSpPr>
          <p:nvPr>
            <p:ph idx="1"/>
          </p:nvPr>
        </p:nvSpPr>
        <p:spPr/>
        <p:txBody>
          <a:bodyPr>
            <a:normAutofit lnSpcReduction="10000"/>
          </a:bodyPr>
          <a:lstStyle/>
          <a:p>
            <a:pPr algn="just"/>
            <a:r>
              <a:rPr lang="es-ES_tradnl" dirty="0" smtClean="0"/>
              <a:t>Consiste en partir o dividir entre los herederos los bienes hereditarios, adjudicando a cada uno de ellos la parte especifica que les corresponde en lugar de su cuota indivisa de acuerdo a las reglas del C.C y las disposiciones del Testador.</a:t>
            </a:r>
          </a:p>
          <a:p>
            <a:pPr algn="just"/>
            <a:r>
              <a:rPr lang="es-ES_tradnl" b="1" u="sng" dirty="0" smtClean="0"/>
              <a:t>PARTIDOR:</a:t>
            </a:r>
            <a:r>
              <a:rPr lang="es-ES_tradnl" dirty="0" smtClean="0"/>
              <a:t> será designado por unanimidad por las partes, caso contrario será designado por el juez</a:t>
            </a:r>
            <a:endParaRPr lang="es-ES" dirty="0" smtClean="0"/>
          </a:p>
          <a:p>
            <a:pPr algn="just"/>
            <a:endParaRPr lang="es-ES" dirty="0" smtClean="0"/>
          </a:p>
          <a:p>
            <a:endParaRPr lang="es-ES" dirty="0"/>
          </a:p>
        </p:txBody>
      </p:sp>
    </p:spTree>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357158" y="571480"/>
            <a:ext cx="8229600" cy="5929322"/>
          </a:xfrm>
        </p:spPr>
        <p:txBody>
          <a:bodyPr>
            <a:normAutofit fontScale="70000" lnSpcReduction="20000"/>
          </a:bodyPr>
          <a:lstStyle/>
          <a:p>
            <a:pPr algn="just"/>
            <a:r>
              <a:rPr lang="es-ES" sz="3600" b="1" u="sng" dirty="0" smtClean="0"/>
              <a:t> </a:t>
            </a:r>
            <a:r>
              <a:rPr lang="es-ES_tradnl" sz="3600" b="1" u="sng" dirty="0" smtClean="0"/>
              <a:t>LICITACION:</a:t>
            </a:r>
            <a:r>
              <a:rPr lang="es-ES_tradnl" sz="3600" dirty="0" smtClean="0"/>
              <a:t> Si alguno de los herederos pidiere la licitación de bienes hereditarios, se procederá en la forma prevista en el Art. 2535 inc. E del C.C.</a:t>
            </a:r>
            <a:endParaRPr lang="es-ES" sz="3600" dirty="0" smtClean="0"/>
          </a:p>
          <a:p>
            <a:pPr algn="just"/>
            <a:r>
              <a:rPr lang="es-ES_tradnl" sz="3600" dirty="0" smtClean="0"/>
              <a:t>El juez citara a unas audiencia  a los herederos y a l cónyuge, notificándole personalmente o por cedula, y se licitaran los bienes entre quienes comparecieren. </a:t>
            </a:r>
            <a:endParaRPr lang="es-ES" sz="3600" dirty="0" smtClean="0"/>
          </a:p>
          <a:p>
            <a:pPr algn="just"/>
            <a:r>
              <a:rPr lang="es-ES_tradnl" sz="3600" dirty="0" smtClean="0"/>
              <a:t>El vocablo licitación significa: acción o efecto de ofrecer precio por una cosa en subasta o al moneda (DICCIONARIO JURIDICO DE OSORIO)</a:t>
            </a:r>
            <a:endParaRPr lang="es-ES" sz="3600" dirty="0" smtClean="0"/>
          </a:p>
          <a:p>
            <a:pPr algn="just"/>
            <a:r>
              <a:rPr lang="es-ES_tradnl" sz="3600" b="1" u="sng" dirty="0" smtClean="0"/>
              <a:t>Licitación Privada:</a:t>
            </a:r>
            <a:r>
              <a:rPr lang="es-ES_tradnl" sz="3600" dirty="0" smtClean="0"/>
              <a:t> los herederos en forma privada podrán licitar entre ellos al mejor postor los bienes que no admitan fácil división y fueren pretendidos por varios herederos a la vez. El precio obtenido en la licitación se considera parte integrante de la masa a los efectos de su posterior distribución. </a:t>
            </a:r>
            <a:endParaRPr lang="es-ES" sz="3600" dirty="0" smtClean="0"/>
          </a:p>
          <a:p>
            <a:endParaRPr lang="es-ES" dirty="0"/>
          </a:p>
        </p:txBody>
      </p:sp>
    </p:spTree>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857232"/>
            <a:ext cx="8229600" cy="5597576"/>
          </a:xfrm>
        </p:spPr>
        <p:txBody>
          <a:bodyPr>
            <a:normAutofit/>
          </a:bodyPr>
          <a:lstStyle/>
          <a:p>
            <a:r>
              <a:rPr lang="es-ES_tradnl" b="1" u="sng" dirty="0" smtClean="0"/>
              <a:t>Legitimación</a:t>
            </a:r>
            <a:endParaRPr lang="es-ES" b="1" dirty="0" smtClean="0"/>
          </a:p>
          <a:p>
            <a:pPr algn="just"/>
            <a:r>
              <a:rPr lang="es-ES_tradnl" dirty="0" smtClean="0"/>
              <a:t>Liquidado el pasivo hereditario, cualquiera de los herederos podrá pedir la partición de los bienes hereditarios excedentes.</a:t>
            </a:r>
            <a:endParaRPr lang="es-ES" dirty="0" smtClean="0"/>
          </a:p>
          <a:p>
            <a:pPr algn="just"/>
            <a:r>
              <a:rPr lang="es-ES_tradnl" b="1" u="sng" dirty="0" smtClean="0"/>
              <a:t>Anulabilidad</a:t>
            </a:r>
            <a:r>
              <a:rPr lang="es-ES_tradnl" u="sng" dirty="0" smtClean="0"/>
              <a:t>:</a:t>
            </a:r>
            <a:r>
              <a:rPr lang="es-ES_tradnl" dirty="0" smtClean="0"/>
              <a:t> Sera anulable cuando:</a:t>
            </a:r>
            <a:endParaRPr lang="es-ES" dirty="0" smtClean="0"/>
          </a:p>
          <a:p>
            <a:pPr algn="just">
              <a:buNone/>
            </a:pPr>
            <a:r>
              <a:rPr lang="es-ES_tradnl" dirty="0" smtClean="0"/>
              <a:t>No se hubiere reservado bienes suficientes para el pago de los créditos  y legado cuya existencia cuya existencia constare en autos.</a:t>
            </a:r>
            <a:endParaRPr lang="es-ES" dirty="0" smtClean="0"/>
          </a:p>
          <a:p>
            <a:pPr algn="just"/>
            <a:endParaRPr lang="es-ES" dirty="0"/>
          </a:p>
        </p:txBody>
      </p:sp>
    </p:spTree>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LA PARTICION PUEDE SER: </a:t>
            </a:r>
            <a:br>
              <a:rPr lang="es-ES_tradnl" b="1" dirty="0" smtClean="0"/>
            </a:br>
            <a:endParaRPr lang="es-ES" dirty="0"/>
          </a:p>
        </p:txBody>
      </p:sp>
      <p:sp>
        <p:nvSpPr>
          <p:cNvPr id="3" name="2 Marcador de contenido"/>
          <p:cNvSpPr>
            <a:spLocks noGrp="1"/>
          </p:cNvSpPr>
          <p:nvPr>
            <p:ph idx="1"/>
          </p:nvPr>
        </p:nvSpPr>
        <p:spPr/>
        <p:txBody>
          <a:bodyPr>
            <a:normAutofit/>
          </a:bodyPr>
          <a:lstStyle/>
          <a:p>
            <a:r>
              <a:rPr lang="es-ES_tradnl" b="1" dirty="0" smtClean="0"/>
              <a:t>      CONVENCIONAL: </a:t>
            </a:r>
            <a:r>
              <a:rPr lang="es-ES_tradnl" dirty="0" smtClean="0"/>
              <a:t>Es</a:t>
            </a:r>
            <a:r>
              <a:rPr lang="es-ES_tradnl" b="1" dirty="0" smtClean="0"/>
              <a:t> </a:t>
            </a:r>
            <a:r>
              <a:rPr lang="es-ES_tradnl" dirty="0" smtClean="0"/>
              <a:t>la partición entre coherederos mayores de edad, que convinieren por unanimidad, debiendo observarse las formas previstas por el Código Civil.</a:t>
            </a:r>
            <a:endParaRPr lang="es-ES" dirty="0" smtClean="0"/>
          </a:p>
          <a:p>
            <a:endParaRPr lang="es-ES" dirty="0" smtClean="0"/>
          </a:p>
          <a:p>
            <a:r>
              <a:rPr lang="es-ES_tradnl" b="1" dirty="0" smtClean="0"/>
              <a:t>      JUDICIAL: </a:t>
            </a:r>
            <a:r>
              <a:rPr lang="es-ES_tradnl" dirty="0" smtClean="0"/>
              <a:t>Bajo pena de nulidad en los casos que están establecidos en el Código Civil.</a:t>
            </a:r>
            <a:endParaRPr lang="es-ES" dirty="0" smtClean="0"/>
          </a:p>
          <a:p>
            <a:pPr>
              <a:buNone/>
            </a:pPr>
            <a:endParaRPr lang="es-ES" dirty="0"/>
          </a:p>
        </p:txBody>
      </p:sp>
    </p:spTree>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400" b="1" dirty="0" smtClean="0"/>
              <a:t>REGLAS PARA LA PARTICION JUDICIAL</a:t>
            </a:r>
            <a:endParaRPr lang="es-ES" sz="4400" b="1" dirty="0"/>
          </a:p>
        </p:txBody>
      </p:sp>
      <p:sp>
        <p:nvSpPr>
          <p:cNvPr id="3" name="2 Marcador de contenido"/>
          <p:cNvSpPr>
            <a:spLocks noGrp="1"/>
          </p:cNvSpPr>
          <p:nvPr>
            <p:ph idx="1"/>
          </p:nvPr>
        </p:nvSpPr>
        <p:spPr/>
        <p:txBody>
          <a:bodyPr>
            <a:normAutofit fontScale="77500" lnSpcReduction="20000"/>
          </a:bodyPr>
          <a:lstStyle/>
          <a:p>
            <a:pPr lvl="0"/>
            <a:r>
              <a:rPr lang="es-ES_tradnl" dirty="0" smtClean="0"/>
              <a:t>Los herederos designaran al  partidor de acuerdo a las disposiciones del código civil.</a:t>
            </a:r>
            <a:endParaRPr lang="es-ES" dirty="0" smtClean="0"/>
          </a:p>
          <a:p>
            <a:pPr lvl="0"/>
            <a:r>
              <a:rPr lang="es-ES_tradnl" dirty="0" smtClean="0"/>
              <a:t>Los interesados propondrán las bases que entendieran ser las más ajustadas a la naturaleza de los bienes.</a:t>
            </a:r>
            <a:endParaRPr lang="es-ES" dirty="0" smtClean="0"/>
          </a:p>
          <a:p>
            <a:pPr lvl="0"/>
            <a:r>
              <a:rPr lang="es-ES_tradnl" dirty="0" smtClean="0"/>
              <a:t>Se dividirán los bienes que admitan adecuado fraccionamiento. Se consideran tales aquellos que con el reparto en lotes no quedan  disminuidos en su valor o explotación económica.</a:t>
            </a:r>
            <a:endParaRPr lang="es-ES" dirty="0" smtClean="0"/>
          </a:p>
          <a:p>
            <a:pPr lvl="0"/>
            <a:r>
              <a:rPr lang="es-ES_tradnl" dirty="0" smtClean="0"/>
              <a:t>Los bienes que no se hallaren en el inciso anterior podrán ser adjudicados a uno de los herederos o a varios de ellos, que los aceptaren y cuando excediere su valor de los respectivos haberes, se compensara la diferencia en dinero u otros bienes.</a:t>
            </a:r>
            <a:endParaRPr lang="es-ES" dirty="0" smtClean="0"/>
          </a:p>
          <a:p>
            <a:pPr>
              <a:buNone/>
            </a:pPr>
            <a:endParaRPr lang="es-ES" dirty="0"/>
          </a:p>
        </p:txBody>
      </p:sp>
    </p:spTree>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785794"/>
            <a:ext cx="8229600" cy="5669014"/>
          </a:xfrm>
        </p:spPr>
        <p:txBody>
          <a:bodyPr>
            <a:normAutofit fontScale="85000" lnSpcReduction="10000"/>
          </a:bodyPr>
          <a:lstStyle/>
          <a:p>
            <a:pPr lvl="0" algn="just"/>
            <a:r>
              <a:rPr lang="es-ES_tradnl" dirty="0" smtClean="0"/>
              <a:t>Las cosas que no admitan fácil división, y fueren pedidas por varios herederos a la vez, se licitaran entre ellos al mejor postor. El precio se juzgara íntegramente de la masa, como también el de aquellas cosas que no siendo reclamadas o cuya adjudicación no fuera aceptada, se vendieren en remate publico.</a:t>
            </a:r>
            <a:endParaRPr lang="es-ES" dirty="0" smtClean="0"/>
          </a:p>
          <a:p>
            <a:pPr lvl="0" algn="just"/>
            <a:r>
              <a:rPr lang="es-ES_tradnl" dirty="0" smtClean="0"/>
              <a:t>Aunque hubiere incapaces interesados podrá diferirse la venta de un bien, cuando las circunstancias así lo aconsejaren. La voluntad unánime de las partes decidirá al respecto. Si no hay unanimidad decidirá el juez.</a:t>
            </a:r>
            <a:endParaRPr lang="es-ES" dirty="0" smtClean="0"/>
          </a:p>
          <a:p>
            <a:pPr lvl="0" algn="just"/>
            <a:r>
              <a:rPr lang="es-ES_tradnl" dirty="0" smtClean="0"/>
              <a:t>Se reservaran bienes bastantes para el pago de los créditos y cargas pendientes así como el de los legados no cumplidos.</a:t>
            </a:r>
            <a:endParaRPr lang="es-ES" dirty="0" smtClean="0"/>
          </a:p>
          <a:p>
            <a:endParaRPr lang="es-ES" dirty="0"/>
          </a:p>
        </p:txBody>
      </p:sp>
    </p:spTree>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u="sng" dirty="0" smtClean="0"/>
              <a:t/>
            </a:r>
            <a:br>
              <a:rPr lang="es-ES_tradnl" b="1" u="sng" dirty="0" smtClean="0"/>
            </a:br>
            <a:r>
              <a:rPr lang="es-ES_tradnl" b="1" u="sng" dirty="0" smtClean="0"/>
              <a:t>PRESENTACION DE  LA CUENTA PARTICIONARIA</a:t>
            </a:r>
            <a:r>
              <a:rPr lang="es-ES_tradnl" dirty="0" smtClean="0"/>
              <a:t>:</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55000" lnSpcReduction="20000"/>
          </a:bodyPr>
          <a:lstStyle/>
          <a:p>
            <a:r>
              <a:rPr lang="es-ES_tradnl" b="1" u="sng" dirty="0" smtClean="0"/>
              <a:t>Art. 770 C.P.C</a:t>
            </a:r>
            <a:r>
              <a:rPr lang="es-ES_tradnl" dirty="0" smtClean="0"/>
              <a:t>: Presentada la partición el juez previa vista a la agente fiscal de la niñez y adolescencia y a la dirección general de menores la pondrá de manifiesto en secretaria por el plazo de diez días y los interesados serán notificados por cedula.</a:t>
            </a:r>
            <a:endParaRPr lang="es-ES" dirty="0" smtClean="0"/>
          </a:p>
          <a:p>
            <a:r>
              <a:rPr lang="es-ES_tradnl" dirty="0" smtClean="0"/>
              <a:t>El juez aprobara la cuenta peticionaria sin recurso salvo lo dispuesto en el Art. 2540 del C.C. (Sí o si debemos dejar lo necesario para cancelar las cuentas del pasivo de la sucesión).</a:t>
            </a:r>
            <a:endParaRPr lang="es-ES" dirty="0" smtClean="0"/>
          </a:p>
          <a:p>
            <a:r>
              <a:rPr lang="es-ES_tradnl" b="1" u="sng" dirty="0" smtClean="0"/>
              <a:t>VISTA:</a:t>
            </a:r>
            <a:r>
              <a:rPr lang="es-ES_tradnl" dirty="0" smtClean="0"/>
              <a:t> Al Agente Fiscal de la Niñez y Adolescencia en caso de estar involucrados los intereses de menores. El plazo para contestar las vistas será de 5 días. </a:t>
            </a:r>
            <a:endParaRPr lang="es-ES" dirty="0" smtClean="0"/>
          </a:p>
          <a:p>
            <a:r>
              <a:rPr lang="es-ES_tradnl" dirty="0" smtClean="0"/>
              <a:t>La oposición será opuesta una vez que la partición este de manifiesto en la secretaria.</a:t>
            </a:r>
            <a:endParaRPr lang="es-ES" dirty="0" smtClean="0"/>
          </a:p>
          <a:p>
            <a:r>
              <a:rPr lang="es-ES_tradnl" dirty="0" smtClean="0"/>
              <a:t>Si no hay oposición en el plazo de 10 días, se corre nueva vista al Agente Fiscal de la Niñez en su caso, y dictara resolución, aprobándola sin recurso.</a:t>
            </a:r>
            <a:endParaRPr lang="es-ES" dirty="0" smtClean="0"/>
          </a:p>
          <a:p>
            <a:r>
              <a:rPr lang="es-ES_tradnl" b="1" u="sng" dirty="0" smtClean="0"/>
              <a:t>APELACION</a:t>
            </a:r>
            <a:r>
              <a:rPr lang="es-ES_tradnl" dirty="0" smtClean="0"/>
              <a:t>: Solo la resolución del juez que rechace la cuenta será apelable, en relación y con efecto suspensivo en el plazo de tres días.-</a:t>
            </a:r>
            <a:endParaRPr lang="es-ES" dirty="0" smtClean="0"/>
          </a:p>
          <a:p>
            <a:endParaRPr lang="es-ES" dirty="0"/>
          </a:p>
        </p:txBody>
      </p:sp>
    </p:spTree>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 </a:t>
            </a:r>
            <a:r>
              <a:rPr lang="es-ES" dirty="0" smtClean="0"/>
              <a:t/>
            </a:r>
            <a:br>
              <a:rPr lang="es-ES" dirty="0" smtClean="0"/>
            </a:br>
            <a:r>
              <a:rPr lang="es-ES_tradnl" b="1" u="sng" dirty="0" smtClean="0"/>
              <a:t>Conclusión del Juicio Sucesorio:</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_tradnl" dirty="0" smtClean="0"/>
              <a:t>El juicio sucesorio concluye una vez firme la resolución que aprueba la partición debiendo el juez expedir los certificados de adjudicación de los bienes, sujetos a inscripción en la Dirección General de Registros Públicos, sin mas tramites. </a:t>
            </a:r>
            <a:endParaRPr lang="es-ES" dirty="0" smtClean="0"/>
          </a:p>
          <a:p>
            <a:endParaRPr lang="es-ES" dirty="0"/>
          </a:p>
        </p:txBody>
      </p:sp>
    </p:spTree>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JUICIO SUCESORIO</a:t>
            </a:r>
            <a:endParaRPr lang="es-ES" b="1" dirty="0"/>
          </a:p>
        </p:txBody>
      </p:sp>
      <p:sp>
        <p:nvSpPr>
          <p:cNvPr id="3" name="2 Marcador de contenido"/>
          <p:cNvSpPr>
            <a:spLocks noGrp="1"/>
          </p:cNvSpPr>
          <p:nvPr>
            <p:ph idx="1"/>
          </p:nvPr>
        </p:nvSpPr>
        <p:spPr/>
        <p:txBody>
          <a:bodyPr/>
          <a:lstStyle/>
          <a:p>
            <a:r>
              <a:rPr lang="es-ES" dirty="0" smtClean="0"/>
              <a:t>PROMOCION DE LA DEMANDA.</a:t>
            </a:r>
          </a:p>
          <a:p>
            <a:pPr lvl="2"/>
            <a:r>
              <a:rPr lang="es-ES" dirty="0" smtClean="0"/>
              <a:t>PRESENTACION DE DOCUMENTOS.</a:t>
            </a:r>
          </a:p>
          <a:p>
            <a:pPr lvl="2"/>
            <a:r>
              <a:rPr lang="es-ES" dirty="0" smtClean="0"/>
              <a:t>Publicación.</a:t>
            </a:r>
          </a:p>
          <a:p>
            <a:pPr lvl="2"/>
            <a:r>
              <a:rPr lang="es-ES" dirty="0" smtClean="0"/>
              <a:t>Sentencia de Declaración de herederos.</a:t>
            </a:r>
          </a:p>
          <a:p>
            <a:pPr lvl="2">
              <a:buNone/>
            </a:pPr>
            <a:r>
              <a:rPr lang="es-ES" dirty="0" smtClean="0"/>
              <a:t>INVENTARIO, AVALUACIÓN.</a:t>
            </a:r>
          </a:p>
          <a:p>
            <a:pPr lvl="2">
              <a:buNone/>
            </a:pPr>
            <a:r>
              <a:rPr lang="es-ES" dirty="0" smtClean="0"/>
              <a:t>PARTICION Y ADJUDICACION.</a:t>
            </a:r>
          </a:p>
          <a:p>
            <a:endParaRPr lang="es-ES" dirty="0" smtClean="0"/>
          </a:p>
        </p:txBody>
      </p:sp>
    </p:spTree>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AGRADECIMIENTOS: AL PROFE: porque mediante este trabajo fue posible la consumición de dos botellas del caminante.</a:t>
            </a:r>
          </a:p>
          <a:p>
            <a:r>
              <a:rPr lang="es-ES" dirty="0" smtClean="0"/>
              <a:t>Al grupo, porque cada uno ameritó una raya en su nombre..</a:t>
            </a:r>
          </a:p>
          <a:p>
            <a:r>
              <a:rPr lang="es-ES" dirty="0" smtClean="0"/>
              <a:t>A la facultad, que siempre nos ofrece un buen motivo para tomar…</a:t>
            </a:r>
            <a:endParaRPr lang="es-ES"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Y" dirty="0" smtClean="0"/>
              <a:t>COMPETENCIA</a:t>
            </a:r>
            <a:endParaRPr lang="es-PY" dirty="0"/>
          </a:p>
        </p:txBody>
      </p:sp>
      <p:sp>
        <p:nvSpPr>
          <p:cNvPr id="3" name="2 Marcador de contenido"/>
          <p:cNvSpPr>
            <a:spLocks noGrp="1"/>
          </p:cNvSpPr>
          <p:nvPr>
            <p:ph idx="1"/>
          </p:nvPr>
        </p:nvSpPr>
        <p:spPr/>
        <p:txBody>
          <a:bodyPr>
            <a:normAutofit lnSpcReduction="10000"/>
          </a:bodyPr>
          <a:lstStyle/>
          <a:p>
            <a:pPr lvl="1" algn="just">
              <a:buNone/>
            </a:pPr>
            <a:endParaRPr lang="es-PY" dirty="0" smtClean="0"/>
          </a:p>
          <a:p>
            <a:pPr lvl="1" algn="just">
              <a:buNone/>
            </a:pPr>
            <a:r>
              <a:rPr lang="es-PY" dirty="0" smtClean="0"/>
              <a:t>    		La competencia para conocer en el juicio sucesorio corresponde </a:t>
            </a:r>
            <a:r>
              <a:rPr lang="es-PY" b="1" dirty="0" smtClean="0"/>
              <a:t>al juez del lugar del ultimo domicilio del causante, de acuerdo con el Art. 2449</a:t>
            </a:r>
            <a:r>
              <a:rPr lang="es-PY" dirty="0" smtClean="0"/>
              <a:t>, </a:t>
            </a:r>
            <a:r>
              <a:rPr lang="es-PY" b="1" dirty="0" smtClean="0"/>
              <a:t>1ra. p. del C. Civil.</a:t>
            </a:r>
            <a:r>
              <a:rPr lang="es-PY" dirty="0" smtClean="0"/>
              <a:t> Los jueces de la Justicia Letrada son incompetentes para reconocer en los juicios sucesorios (Art. 685, 2do.  p. CPC).-</a:t>
            </a:r>
          </a:p>
          <a:p>
            <a:pPr lvl="1" algn="just">
              <a:buNone/>
            </a:pPr>
            <a:r>
              <a:rPr lang="es-PY" dirty="0" smtClean="0"/>
              <a:t>			En el caso de bienes inmuebles, ubicados en el extranjero, se regirá por la ley de ubicación del inmueble. (LEX REI SITAE)</a:t>
            </a:r>
          </a:p>
          <a:p>
            <a:pPr algn="ctr">
              <a:buNone/>
            </a:pPr>
            <a:endParaRPr lang="es-PY"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97642"/>
          </a:xfrm>
        </p:spPr>
        <p:txBody>
          <a:bodyPr>
            <a:normAutofit fontScale="40000" lnSpcReduction="20000"/>
          </a:bodyPr>
          <a:lstStyle/>
          <a:p>
            <a:pPr algn="just"/>
            <a:r>
              <a:rPr lang="es-PY" sz="5000" dirty="0" smtClean="0"/>
              <a:t>“La jurisdicción sobre la sucesión corresponde al juez del lugar del ultimo domicilio del causante. Ante el mismo debe iniciarse:</a:t>
            </a:r>
          </a:p>
          <a:p>
            <a:pPr lvl="0" algn="just"/>
            <a:r>
              <a:rPr lang="es-PY" sz="5000" dirty="0" smtClean="0"/>
              <a:t>Las demandas concernientes a los bienes hereditarios, hasta la partición inclusive cuando son interpuestas por algunos de los sucesores universales contra sus coherederos; </a:t>
            </a:r>
          </a:p>
          <a:p>
            <a:pPr lvl="0" algn="just"/>
            <a:r>
              <a:rPr lang="es-PY" sz="5000" dirty="0" smtClean="0"/>
              <a:t>Las demandas relativas a las garantías de las porciones hereditarias entre los coparticipes que tiendan a la reforma o nulidad de la partición, y las que tengan por objeto el cumplimiento de la partición.-</a:t>
            </a:r>
          </a:p>
          <a:p>
            <a:pPr lvl="0" algn="just"/>
            <a:r>
              <a:rPr lang="es-PY" sz="5000" dirty="0" smtClean="0"/>
              <a:t>Las demandas relativas a la ejecución de los disposiciones del testador ,aunque sean a titulo particular , como sobre la entrega de los legados; y </a:t>
            </a:r>
          </a:p>
          <a:p>
            <a:pPr lvl="0" algn="just"/>
            <a:r>
              <a:rPr lang="es-PY" sz="5000" dirty="0" smtClean="0"/>
              <a:t>Las acciones personales de los acreedores del difunto , antes de la división de la herencia”</a:t>
            </a:r>
          </a:p>
          <a:p>
            <a:pPr algn="just">
              <a:buNone/>
            </a:pPr>
            <a:r>
              <a:rPr lang="es-PY" sz="5000" dirty="0" smtClean="0"/>
              <a:t>		“</a:t>
            </a:r>
            <a:r>
              <a:rPr lang="es-PY" sz="5000" b="1" i="1" u="sng" dirty="0" smtClean="0"/>
              <a:t>El fuero de atracción solo funciona pasivamente, es decir cuando la sucesión es demandada.”</a:t>
            </a:r>
          </a:p>
          <a:p>
            <a:pPr algn="just">
              <a:buNone/>
            </a:pPr>
            <a:endParaRPr lang="es-PY" sz="5000" b="1" i="1" u="sng" dirty="0" smtClean="0"/>
          </a:p>
          <a:p>
            <a:pPr algn="just">
              <a:buNone/>
            </a:pPr>
            <a:r>
              <a:rPr lang="es-PY" sz="5000" b="1" i="1" u="sng" dirty="0" smtClean="0"/>
              <a:t>	En cambio cuando los herederos ejercen las acciones que les correspondían al causante, es decir cuando la sucesión es activa se aplican las reglas comunes de la competencia.-</a:t>
            </a:r>
            <a:endParaRPr lang="es-PY" sz="5000" b="1" u="sng" dirty="0" smtClean="0"/>
          </a:p>
          <a:p>
            <a:pPr algn="ctr">
              <a:buNone/>
            </a:pPr>
            <a:endParaRPr lang="es-PY" b="1" i="1" dirty="0" smtClean="0"/>
          </a:p>
          <a:p>
            <a:pPr algn="ctr"/>
            <a:endParaRPr lang="es-PY"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PY" sz="4900" cap="all" dirty="0" smtClean="0"/>
              <a:t>Excepciones al Fuero de Atracción</a:t>
            </a:r>
            <a:r>
              <a:rPr lang="es-PY" dirty="0" smtClean="0"/>
              <a:t/>
            </a:r>
            <a:br>
              <a:rPr lang="es-PY" dirty="0" smtClean="0"/>
            </a:br>
            <a:endParaRPr lang="es-PY" dirty="0"/>
          </a:p>
        </p:txBody>
      </p:sp>
      <p:sp>
        <p:nvSpPr>
          <p:cNvPr id="3" name="2 Marcador de contenido"/>
          <p:cNvSpPr>
            <a:spLocks noGrp="1"/>
          </p:cNvSpPr>
          <p:nvPr>
            <p:ph idx="1"/>
          </p:nvPr>
        </p:nvSpPr>
        <p:spPr/>
        <p:txBody>
          <a:bodyPr>
            <a:normAutofit fontScale="70000" lnSpcReduction="20000"/>
          </a:bodyPr>
          <a:lstStyle/>
          <a:p>
            <a:pPr lvl="0" algn="just"/>
            <a:endParaRPr lang="es-PY" sz="3600" dirty="0" smtClean="0"/>
          </a:p>
          <a:p>
            <a:pPr lvl="0" algn="just"/>
            <a:r>
              <a:rPr lang="es-PY" sz="3600" dirty="0" smtClean="0"/>
              <a:t>Acciones reales en las que la competencia se determina por el lugar de situación del bien inmueble o mueble , aunque en este ultimo caso el autor puede optar por el juez de su domicilio.-</a:t>
            </a:r>
          </a:p>
          <a:p>
            <a:pPr lvl="0" algn="just"/>
            <a:r>
              <a:rPr lang="es-PY" sz="3600" dirty="0" smtClean="0"/>
              <a:t>Acciones personales activas.-</a:t>
            </a:r>
          </a:p>
          <a:p>
            <a:pPr lvl="0" algn="just"/>
            <a:r>
              <a:rPr lang="es-PY" sz="3600" dirty="0" smtClean="0"/>
              <a:t> Ejecución de  prenda con registro.-</a:t>
            </a:r>
          </a:p>
          <a:p>
            <a:pPr lvl="0" algn="just"/>
            <a:r>
              <a:rPr lang="es-PY" sz="3600" dirty="0" smtClean="0"/>
              <a:t>Ejecuciones hipotecarias, prendarias , promovidas por el sistema financiero.-</a:t>
            </a:r>
          </a:p>
          <a:p>
            <a:pPr lvl="0" algn="just"/>
            <a:r>
              <a:rPr lang="es-PY" sz="3600" dirty="0" smtClean="0"/>
              <a:t>Ejecuciones hipotecarias promovidas por la sociedades de ahorro y préstamo para la vivienda.-</a:t>
            </a:r>
          </a:p>
          <a:p>
            <a:pPr algn="ctr">
              <a:buNone/>
            </a:pPr>
            <a:r>
              <a:rPr lang="es-PY" dirty="0" smtClean="0"/>
              <a:t> </a:t>
            </a:r>
          </a:p>
          <a:p>
            <a:pPr algn="ctr"/>
            <a:endParaRPr lang="es-PY"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522</TotalTime>
  <Words>4565</Words>
  <PresentationFormat>Presentación en pantalla (4:3)</PresentationFormat>
  <Paragraphs>329</Paragraphs>
  <Slides>69</Slides>
  <Notes>16</Notes>
  <HiddenSlides>0</HiddenSlides>
  <MMClips>0</MMClips>
  <ScaleCrop>false</ScaleCrop>
  <HeadingPairs>
    <vt:vector size="4" baseType="variant">
      <vt:variant>
        <vt:lpstr>Tema</vt:lpstr>
      </vt:variant>
      <vt:variant>
        <vt:i4>1</vt:i4>
      </vt:variant>
      <vt:variant>
        <vt:lpstr>Títulos de diapositiva</vt:lpstr>
      </vt:variant>
      <vt:variant>
        <vt:i4>69</vt:i4>
      </vt:variant>
    </vt:vector>
  </HeadingPairs>
  <TitlesOfParts>
    <vt:vector size="70" baseType="lpstr">
      <vt:lpstr>Brío</vt:lpstr>
      <vt:lpstr>GRUPO 5 TEMA: JUICIO SUCESORIO </vt:lpstr>
      <vt:lpstr>CONCEPTO</vt:lpstr>
      <vt:lpstr>CARACTERES DEL JUICIO SUCESORIO</vt:lpstr>
      <vt:lpstr>Universalidad y Fuero de Atracción</vt:lpstr>
      <vt:lpstr>Fuero de Atracción en la sucesión:</vt:lpstr>
      <vt:lpstr>Fundamento:</vt:lpstr>
      <vt:lpstr>COMPETENCIA</vt:lpstr>
      <vt:lpstr>Diapositiva 8</vt:lpstr>
      <vt:lpstr>Excepciones al Fuero de Atracción </vt:lpstr>
      <vt:lpstr>Alcance del Fuero de Atracción: </vt:lpstr>
      <vt:lpstr>Transmisión. </vt:lpstr>
      <vt:lpstr> Presupuesto necesario para la iniciación de un Juicio Sucesorio: </vt:lpstr>
      <vt:lpstr>Comprobación del fallecimiento.</vt:lpstr>
      <vt:lpstr>Necesidad del Juicio Sucesorio.</vt:lpstr>
      <vt:lpstr>objeto del juicio sucesorio</vt:lpstr>
      <vt:lpstr> Requisitos de la iniciación del juicio sucesorio. </vt:lpstr>
      <vt:lpstr>¿QUIENES PUEDEN INICIAR UNA SUCESIÓN?</vt:lpstr>
      <vt:lpstr>Diapositiva 18</vt:lpstr>
      <vt:lpstr>Diapositiva 19</vt:lpstr>
      <vt:lpstr>INTERVENCIÓN DE LOS ACREEDORES: </vt:lpstr>
      <vt:lpstr>Cesación de la intervención de los acreedores:</vt:lpstr>
      <vt:lpstr>ACUMULACIÓN DE JUICIOS </vt:lpstr>
      <vt:lpstr>Medidas Cautelares  en el Juicio Sucesorio</vt:lpstr>
      <vt:lpstr>Cuando se pueden pedir medidas cautelares?</vt:lpstr>
      <vt:lpstr>Curatela </vt:lpstr>
      <vt:lpstr>Deposito de Valores:  </vt:lpstr>
      <vt:lpstr>Administrador provisional: </vt:lpstr>
      <vt:lpstr>Inventario y avaluación por peritos: </vt:lpstr>
      <vt:lpstr>ACEPTACIÓN DE HERENCIA A BENEFICIO DE INVENTARIO</vt:lpstr>
      <vt:lpstr> ACEPTACIÓN PURA Y SIMPLE DE HERENCIA. </vt:lpstr>
      <vt:lpstr>SUCESIÓN INTESTADA O AB INTESTATO </vt:lpstr>
      <vt:lpstr>CONCEPTO</vt:lpstr>
      <vt:lpstr> En doctrina tres son las hipótesis que dan origen al proceso sucesorio del causante por el procedimiento ab intestato. </vt:lpstr>
      <vt:lpstr>LEGITIMACIÓN</vt:lpstr>
      <vt:lpstr>PROCEDIMIENTO</vt:lpstr>
      <vt:lpstr>LEGITIMA: Es un derecho de sucesión limitado a determinada porción de la herencia, de la cual no pueden ser privados ciertos herederos, sino por justa causa de desheredación. </vt:lpstr>
      <vt:lpstr>Diapositiva 37</vt:lpstr>
      <vt:lpstr>Declaratoria de Herederos. </vt:lpstr>
      <vt:lpstr>   </vt:lpstr>
      <vt:lpstr>SUCESIÓN TESTAMENTARIA</vt:lpstr>
      <vt:lpstr>CARACTERES DEL TESTAMENTO</vt:lpstr>
      <vt:lpstr>CUANDO SE DEBE INICIAR UN JUICIO TESTAMENTARIO?</vt:lpstr>
      <vt:lpstr>CLASES DE TESTAMENTOS</vt:lpstr>
      <vt:lpstr>Diapositiva 44</vt:lpstr>
      <vt:lpstr>Testamento cerrado               (Art. 2650 al 2655 del C.C):</vt:lpstr>
      <vt:lpstr>Testamentos especiales</vt:lpstr>
      <vt:lpstr>PETICIÓN DE HERENCIA:</vt:lpstr>
      <vt:lpstr>LA ACCIÓN D E COLACIÓN</vt:lpstr>
      <vt:lpstr>LEGITIMACIÓN ACTIVA PARA COLACIONAR </vt:lpstr>
      <vt:lpstr> BIENES NO COLACIONABLES </vt:lpstr>
      <vt:lpstr>Tampoco será colacionable:</vt:lpstr>
      <vt:lpstr> Forma de efectuarse la colación: (Art. 2550 C.C) </vt:lpstr>
      <vt:lpstr>INVENTARIO Y AVALUO DE BIENES DE LA SUCESION </vt:lpstr>
      <vt:lpstr>CONCEPTO:</vt:lpstr>
      <vt:lpstr>OBJETO DEL INVENTARIO:</vt:lpstr>
      <vt:lpstr>PASOS PARA REALIZAR EL INVENTARIO DE BIENES</vt:lpstr>
      <vt:lpstr> AVALUO: consiste en la tasación o justi precio de los bienes.  </vt:lpstr>
      <vt:lpstr>Diapositiva 58</vt:lpstr>
      <vt:lpstr>IMPUGNACION DEL INVENTARIO O DE LA AVALUACION:</vt:lpstr>
      <vt:lpstr>PARTICION:</vt:lpstr>
      <vt:lpstr>Diapositiva 61</vt:lpstr>
      <vt:lpstr>Diapositiva 62</vt:lpstr>
      <vt:lpstr>LA PARTICION PUEDE SER:  </vt:lpstr>
      <vt:lpstr>REGLAS PARA LA PARTICION JUDICIAL</vt:lpstr>
      <vt:lpstr>Diapositiva 65</vt:lpstr>
      <vt:lpstr> PRESENTACION DE  LA CUENTA PARTICIONARIA: </vt:lpstr>
      <vt:lpstr>  Conclusión del Juicio Sucesorio: </vt:lpstr>
      <vt:lpstr>JUICIO SUCESORIO</vt:lpstr>
      <vt:lpstr>Diapositiva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GRUPO 5 TEMA: JUICIO SUCESORIO</dc:title>
  <dc:creator>m_gubetich_caceres</dc:creator>
  <cp:lastModifiedBy>Etienne</cp:lastModifiedBy>
  <cp:revision>57</cp:revision>
  <dcterms:created xsi:type="dcterms:W3CDTF">2008-07-27T20:24:14Z</dcterms:created>
  <dcterms:modified xsi:type="dcterms:W3CDTF">2015-01-26T02:39:36Z</dcterms:modified>
</cp:coreProperties>
</file>