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</p:sldIdLst>
  <p:sldSz cx="9144000" cy="6858000" type="screen4x3"/>
  <p:notesSz cx="6858000" cy="9144000"/>
  <p:defaultTextStyle>
    <a:defPPr>
      <a:defRPr lang="es-P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CEF8B-3B14-4DE7-84ED-C44BF4A6C95B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2F562-CF78-401A-9635-1726815DF913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41692-8434-4680-91D6-335A7BAF365C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74535-066E-4BA4-B0D3-A3B1A78AB652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82832-C004-413D-875D-C077B1D12BB1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78854-B4EA-4A63-B6DE-880770FBE7D6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87425-C225-4AED-8962-63E8DBEC60F2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F7021-D9CC-4067-9645-A538AC04A83C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881AE-4469-40DD-8555-A2E2855EDBC7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7C028-9285-4746-9164-124483EC20B1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E14B7-ED24-439B-BA43-634FFA33A2B0}" type="slidenum">
              <a:rPr lang="es-PY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PY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PY" smtClean="0"/>
              <a:t>Haga clic para modificar el estilo de texto del patrón</a:t>
            </a:r>
          </a:p>
          <a:p>
            <a:pPr lvl="1"/>
            <a:r>
              <a:rPr lang="es-PY" smtClean="0"/>
              <a:t>Segundo nivel</a:t>
            </a:r>
          </a:p>
          <a:p>
            <a:pPr lvl="2"/>
            <a:r>
              <a:rPr lang="es-PY" smtClean="0"/>
              <a:t>Tercer nivel</a:t>
            </a:r>
          </a:p>
          <a:p>
            <a:pPr lvl="3"/>
            <a:r>
              <a:rPr lang="es-PY" smtClean="0"/>
              <a:t>Cuarto nivel</a:t>
            </a:r>
          </a:p>
          <a:p>
            <a:pPr lvl="4"/>
            <a:r>
              <a:rPr lang="es-PY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P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P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AC6AF3-0D5B-4D5F-8AFF-4977B88022D4}" type="slidenum">
              <a:rPr lang="es-PY"/>
              <a:pPr/>
              <a:t>‹Nº›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Y" sz="2800" b="1"/>
              <a:t>METODOLOGIA DE LA INVESTIGACION</a:t>
            </a:r>
            <a:r>
              <a:rPr lang="es-PY" sz="2800"/>
              <a:t/>
            </a:r>
            <a:br>
              <a:rPr lang="es-PY" sz="2800"/>
            </a:br>
            <a:r>
              <a:rPr lang="es-PY" sz="2800" u="sng"/>
              <a:t>UNIDAD IV</a:t>
            </a:r>
            <a:r>
              <a:rPr lang="es-PY" sz="2800"/>
              <a:t>: PLANTEAMIENTO DEL PROBLEMA DE INVESTIGACION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4.1. ¿Qué es plantear el problema de investigación?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4.1.1. Criterios para plantear el problema.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4.2. Objetivos.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4.2.1. ¿Cómo formular objetivos?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4.2.2. Objetivos Generales.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4.2.3. Objetivos Específicos.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4.2.4. Objetivos Metodológicos.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4.3. Preguntas de investigación.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4.4. Justificación de la investigación.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4.5. Viabilidad de la Investigación.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PY" sz="2400"/>
              <a:t>			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76200" y="0"/>
            <a:ext cx="5456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 b="1" u="sng">
                <a:latin typeface="Times New Roman" pitchFamily="18" charset="0"/>
              </a:rPr>
              <a:t>Otros criterios de justificación</a:t>
            </a:r>
            <a:endParaRPr lang="es-ES" sz="3200" b="1" u="sng">
              <a:latin typeface="Times New Roman" pitchFamily="18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79851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Relevancia</a:t>
            </a:r>
            <a:r>
              <a:rPr lang="es-MX" sz="3200">
                <a:latin typeface="Times New Roman" pitchFamily="18" charset="0"/>
              </a:rPr>
              <a:t>:</a:t>
            </a:r>
          </a:p>
          <a:p>
            <a:r>
              <a:rPr lang="es-MX" sz="3200">
                <a:latin typeface="Times New Roman" pitchFamily="18" charset="0"/>
              </a:rPr>
              <a:t>Importancia y contribución para la solución del </a:t>
            </a:r>
          </a:p>
          <a:p>
            <a:r>
              <a:rPr lang="es-MX" sz="3200">
                <a:latin typeface="Times New Roman" pitchFamily="18" charset="0"/>
              </a:rPr>
              <a:t>Problema y el área de conocimiento.</a:t>
            </a:r>
            <a:endParaRPr lang="es-ES" sz="3200">
              <a:latin typeface="Times New Roman" pitchFamily="18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6200" y="2620963"/>
            <a:ext cx="8921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Originalidad</a:t>
            </a:r>
            <a:r>
              <a:rPr lang="es-MX" sz="3200">
                <a:latin typeface="Times New Roman" pitchFamily="18" charset="0"/>
              </a:rPr>
              <a:t>:</a:t>
            </a:r>
          </a:p>
          <a:p>
            <a:r>
              <a:rPr lang="es-MX" sz="3200">
                <a:latin typeface="Times New Roman" pitchFamily="18" charset="0"/>
              </a:rPr>
              <a:t>Tema ya abordado, pero que igual traiga contribución</a:t>
            </a:r>
            <a:endParaRPr lang="es-ES" sz="3200">
              <a:latin typeface="Times New Roman" pitchFamily="18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6200" y="3992563"/>
            <a:ext cx="89566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Viabilidad</a:t>
            </a:r>
            <a:r>
              <a:rPr lang="es-MX" sz="3200">
                <a:latin typeface="Times New Roman" pitchFamily="18" charset="0"/>
              </a:rPr>
              <a:t>:</a:t>
            </a:r>
          </a:p>
          <a:p>
            <a:r>
              <a:rPr lang="es-MX" sz="3200">
                <a:latin typeface="Times New Roman" pitchFamily="18" charset="0"/>
              </a:rPr>
              <a:t>La viabilidad o factibilidad según la disponibilidad de</a:t>
            </a:r>
          </a:p>
          <a:p>
            <a:r>
              <a:rPr lang="es-MX" sz="3200">
                <a:latin typeface="Times New Roman" pitchFamily="18" charset="0"/>
              </a:rPr>
              <a:t>recursos financieros, humanos y materiales (puede lle</a:t>
            </a:r>
          </a:p>
          <a:p>
            <a:r>
              <a:rPr lang="es-MX" sz="3200">
                <a:latin typeface="Times New Roman" pitchFamily="18" charset="0"/>
              </a:rPr>
              <a:t>varse a cabo ? ; cuanto tiempo tomará ?)</a:t>
            </a:r>
            <a:endParaRPr lang="es-E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3" grpId="0" autoUpdateAnimBg="0"/>
      <p:bldP spid="56324" grpId="0" autoUpdateAnimBg="0"/>
      <p:bldP spid="5632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171450"/>
            <a:ext cx="8842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Ejemplo de inviabilidad</a:t>
            </a:r>
            <a:r>
              <a:rPr lang="es-MX" sz="3200">
                <a:latin typeface="Times New Roman" pitchFamily="18" charset="0"/>
              </a:rPr>
              <a:t>: </a:t>
            </a:r>
          </a:p>
          <a:p>
            <a:endParaRPr lang="es-ES" sz="3200">
              <a:latin typeface="Times New Roman" pitchFamily="18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6200" y="1066800"/>
            <a:ext cx="88566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latin typeface="Times New Roman" pitchFamily="18" charset="0"/>
              </a:rPr>
              <a:t>Analizar la modificación que se producen en los </a:t>
            </a:r>
          </a:p>
          <a:p>
            <a:r>
              <a:rPr lang="es-MX" sz="3200">
                <a:latin typeface="Times New Roman" pitchFamily="18" charset="0"/>
              </a:rPr>
              <a:t>patrones de consumo, actitudes y valores centrales al</a:t>
            </a:r>
          </a:p>
          <a:p>
            <a:r>
              <a:rPr lang="es-MX" sz="3200">
                <a:latin typeface="Times New Roman" pitchFamily="18" charset="0"/>
              </a:rPr>
              <a:t>introducir la televisión en comunidades indígenas del</a:t>
            </a:r>
          </a:p>
          <a:p>
            <a:r>
              <a:rPr lang="es-MX" sz="3200">
                <a:latin typeface="Times New Roman" pitchFamily="18" charset="0"/>
              </a:rPr>
              <a:t>Chaco que carecen de la misma.</a:t>
            </a:r>
            <a:endParaRPr lang="es-ES" sz="3200">
              <a:latin typeface="Times New Roman" pitchFamily="18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12725" y="3600450"/>
            <a:ext cx="870585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latin typeface="Times New Roman" pitchFamily="18" charset="0"/>
              </a:rPr>
              <a:t>Implica:</a:t>
            </a:r>
          </a:p>
          <a:p>
            <a:endParaRPr lang="es-MX" sz="1000">
              <a:latin typeface="Times New Roman" pitchFamily="18" charset="0"/>
            </a:endParaRPr>
          </a:p>
          <a:p>
            <a:r>
              <a:rPr lang="es-MX" sz="3200">
                <a:latin typeface="Times New Roman" pitchFamily="18" charset="0"/>
              </a:rPr>
              <a:t>-Comprar y obsequiar TV</a:t>
            </a:r>
          </a:p>
          <a:p>
            <a:r>
              <a:rPr lang="es-MX" sz="3200">
                <a:latin typeface="Times New Roman" pitchFamily="18" charset="0"/>
              </a:rPr>
              <a:t>-Erogaciones en viáticos.</a:t>
            </a:r>
          </a:p>
          <a:p>
            <a:r>
              <a:rPr lang="es-MX" sz="3200">
                <a:latin typeface="Times New Roman" pitchFamily="18" charset="0"/>
              </a:rPr>
              <a:t>-El tiempo disponible (para un investigador novato).</a:t>
            </a:r>
          </a:p>
          <a:p>
            <a:r>
              <a:rPr lang="es-MX" sz="3200">
                <a:latin typeface="Times New Roman" pitchFamily="18" charset="0"/>
              </a:rPr>
              <a:t>-Etc.</a:t>
            </a:r>
            <a:endParaRPr lang="es-E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autoUpdateAnimBg="0"/>
      <p:bldP spid="5734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0" y="263525"/>
            <a:ext cx="9261475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4800" b="1">
                <a:solidFill>
                  <a:schemeClr val="folHlink"/>
                </a:solidFill>
                <a:latin typeface="Monotype Corsiva" pitchFamily="66" charset="0"/>
              </a:rPr>
              <a:t>Señor Alumno</a:t>
            </a:r>
            <a:r>
              <a:rPr lang="es-MX" sz="4800" b="1">
                <a:latin typeface="Monotype Corsiva" pitchFamily="66" charset="0"/>
              </a:rPr>
              <a:t>:</a:t>
            </a:r>
          </a:p>
          <a:p>
            <a:endParaRPr lang="es-MX" sz="4800" b="1">
              <a:latin typeface="Monotype Corsiva" pitchFamily="66" charset="0"/>
            </a:endParaRPr>
          </a:p>
          <a:p>
            <a:r>
              <a:rPr lang="es-MX" sz="4800" b="1">
                <a:latin typeface="Monotype Corsiva" pitchFamily="66" charset="0"/>
              </a:rPr>
              <a:t>Ahora esta en condiciones de afinar y </a:t>
            </a:r>
          </a:p>
          <a:p>
            <a:r>
              <a:rPr lang="es-MX" sz="4800" b="1">
                <a:latin typeface="Monotype Corsiva" pitchFamily="66" charset="0"/>
              </a:rPr>
              <a:t>estructurar aquella IDEA inicial plantean</a:t>
            </a:r>
          </a:p>
          <a:p>
            <a:r>
              <a:rPr lang="es-MX" sz="4800" b="1">
                <a:latin typeface="Monotype Corsiva" pitchFamily="66" charset="0"/>
              </a:rPr>
              <a:t>dola como preguntas de investigación </a:t>
            </a:r>
          </a:p>
          <a:p>
            <a:r>
              <a:rPr lang="es-MX" sz="4800" b="1">
                <a:latin typeface="Monotype Corsiva" pitchFamily="66" charset="0"/>
              </a:rPr>
              <a:t>(y también como objeto de investigación).</a:t>
            </a:r>
          </a:p>
          <a:p>
            <a:endParaRPr lang="es-MX" sz="4800" b="1">
              <a:latin typeface="Monotype Corsiva" pitchFamily="66" charset="0"/>
            </a:endParaRPr>
          </a:p>
          <a:p>
            <a:r>
              <a:rPr lang="es-MX" sz="4800" b="1">
                <a:latin typeface="Monotype Corsiva" pitchFamily="66" charset="0"/>
              </a:rPr>
              <a:t>Justifique!</a:t>
            </a:r>
            <a:endParaRPr lang="es-ES" sz="4800" b="1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842963" y="44450"/>
            <a:ext cx="742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600" b="1">
                <a:solidFill>
                  <a:schemeClr val="folHlink"/>
                </a:solidFill>
                <a:latin typeface="Times New Roman" pitchFamily="18" charset="0"/>
              </a:rPr>
              <a:t>OBJETIVOS DE INVESTIGACIÓN</a:t>
            </a:r>
            <a:endParaRPr lang="es-ES" sz="3600" b="1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41325" y="95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PY" sz="2400">
              <a:latin typeface="Times New Roman" pitchFamily="18" charset="0"/>
            </a:endParaRPr>
          </a:p>
        </p:txBody>
      </p:sp>
      <p:graphicFrame>
        <p:nvGraphicFramePr>
          <p:cNvPr id="59414" name="Group 22"/>
          <p:cNvGraphicFramePr>
            <a:graphicFrameLocks noGrp="1"/>
          </p:cNvGraphicFramePr>
          <p:nvPr/>
        </p:nvGraphicFramePr>
        <p:xfrm>
          <a:off x="76200" y="990600"/>
          <a:ext cx="9067800" cy="2039938"/>
        </p:xfrm>
        <a:graphic>
          <a:graphicData uri="http://schemas.openxmlformats.org/drawingml/2006/table">
            <a:tbl>
              <a:tblPr/>
              <a:tblGrid>
                <a:gridCol w="3271838"/>
                <a:gridCol w="57959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OBJETIVOS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¿Qué pretende la investigación?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PREGUNTAS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¿Qué respuestas deben encontrarse mediante la investigación?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JUSTIFICACIÓN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¿Por qué debe hacerse la investigación?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136525" y="3676650"/>
            <a:ext cx="55006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latin typeface="Times New Roman" pitchFamily="18" charset="0"/>
              </a:rPr>
              <a:t>Los objetivos deben:</a:t>
            </a:r>
          </a:p>
          <a:p>
            <a:pPr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Expresarse con claridad.</a:t>
            </a:r>
          </a:p>
          <a:p>
            <a:pPr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Ser susceptibles de alcanzarse.</a:t>
            </a:r>
            <a:endParaRPr lang="es-ES" sz="3200">
              <a:latin typeface="Times New Roman" pitchFamily="18" charset="0"/>
            </a:endParaRP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152400" y="5486400"/>
            <a:ext cx="8572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latin typeface="Times New Roman" pitchFamily="18" charset="0"/>
              </a:rPr>
              <a:t>Para plantear objetivos es importante primeramente</a:t>
            </a:r>
          </a:p>
          <a:p>
            <a:r>
              <a:rPr lang="es-MX" sz="3200">
                <a:latin typeface="Times New Roman" pitchFamily="18" charset="0"/>
              </a:rPr>
              <a:t>familiarizarse con el tema.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410" grpId="0" autoUpdateAnimBg="0"/>
      <p:bldP spid="594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41325" y="95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PY" sz="2400">
              <a:latin typeface="Times New Roman" pitchFamily="18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36525" y="74613"/>
            <a:ext cx="78454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s-MX" sz="3200">
                <a:latin typeface="Times New Roman" pitchFamily="18" charset="0"/>
              </a:rPr>
              <a:t>DURANTE LA INVESTIGACIÓN PUEDEN: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Surgir objetivos adicionales.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Modificarse objetivos iniciales.</a:t>
            </a:r>
            <a:endParaRPr lang="es-ES" sz="3200">
              <a:latin typeface="Times New Roman" pitchFamily="18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0" y="2590800"/>
            <a:ext cx="86979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Ejemplos de objetivos</a:t>
            </a:r>
            <a:endParaRPr lang="es-MX" sz="3200">
              <a:latin typeface="Times New Roman" pitchFamily="18" charset="0"/>
            </a:endParaRPr>
          </a:p>
          <a:p>
            <a:r>
              <a:rPr lang="es-MX" sz="3200">
                <a:latin typeface="Times New Roman" pitchFamily="18" charset="0"/>
              </a:rPr>
              <a:t>Determinar si la frecuencia de deportes influye en el</a:t>
            </a:r>
          </a:p>
          <a:p>
            <a:r>
              <a:rPr lang="es-MX" sz="3200">
                <a:latin typeface="Times New Roman" pitchFamily="18" charset="0"/>
              </a:rPr>
              <a:t>mantenimiento de las condiciones de salud en los</a:t>
            </a:r>
          </a:p>
          <a:p>
            <a:r>
              <a:rPr lang="es-MX" sz="3200">
                <a:latin typeface="Times New Roman" pitchFamily="18" charset="0"/>
              </a:rPr>
              <a:t>Alumnos de la facultad de Derecho.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0" y="5181600"/>
            <a:ext cx="7783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200">
                <a:latin typeface="Times New Roman" pitchFamily="18" charset="0"/>
              </a:rPr>
              <a:t>Describir la correspondencia existentes entre la enseñanza y la realidad actual.</a:t>
            </a:r>
            <a:endParaRPr lang="es-E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0" grpId="0" autoUpdateAnimBg="0"/>
      <p:bldP spid="6042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0" y="0"/>
            <a:ext cx="7620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/>
            <a:endParaRPr lang="es-ES" sz="7200" b="1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0" y="0"/>
            <a:ext cx="930275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PLANTEAMIENTO DEL PROBLEMA - </a:t>
            </a:r>
          </a:p>
          <a:p>
            <a:pPr eaLnBrk="0" hangingPunct="0"/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ELEMENTOS:</a:t>
            </a:r>
            <a:endParaRPr lang="es-ES_tradnl" sz="12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/>
            <a:endParaRPr lang="es-ES_tradnl" sz="1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1- </a:t>
            </a:r>
            <a:r>
              <a:rPr lang="es-ES_tradnl" sz="3600" b="1" u="sng">
                <a:latin typeface="Times New Roman" pitchFamily="18" charset="0"/>
              </a:rPr>
              <a:t>Objetivos</a:t>
            </a:r>
            <a:r>
              <a:rPr lang="es-ES_tradnl" sz="3600" b="1">
                <a:latin typeface="Times New Roman" pitchFamily="18" charset="0"/>
              </a:rPr>
              <a:t> (General y específicos).</a:t>
            </a:r>
            <a:endParaRPr lang="es-ES_tradnl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- </a:t>
            </a:r>
            <a:r>
              <a:rPr lang="es-ES_tradnl" sz="3600" b="1">
                <a:latin typeface="Times New Roman" pitchFamily="18" charset="0"/>
              </a:rPr>
              <a:t>Deben expresarse con claridad y suscepti-</a:t>
            </a: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       bles de alcanzarse.</a:t>
            </a: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    - Tener presente durante el desarrollo del </a:t>
            </a: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       estudio.</a:t>
            </a:r>
          </a:p>
          <a:p>
            <a:pPr eaLnBrk="0" hangingPunct="0"/>
            <a:endParaRPr lang="es-ES_tradnl" sz="3600" b="1">
              <a:latin typeface="Times New Roman" pitchFamily="18" charset="0"/>
            </a:endParaRP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Ej.: “Determinar si el reforzamiento de la auto</a:t>
            </a: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       estima influye en la eficiencia del desem</a:t>
            </a:r>
            <a:r>
              <a:rPr lang="es-MX" sz="3600" b="1">
                <a:latin typeface="Times New Roman" pitchFamily="18" charset="0"/>
              </a:rPr>
              <a:t>-</a:t>
            </a:r>
            <a:endParaRPr lang="es-ES_tradnl" sz="3600" b="1">
              <a:latin typeface="Times New Roman" pitchFamily="18" charset="0"/>
            </a:endParaRP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       peño de los alumnos que están cursando el primer año de la Facultad de Derecho”       </a:t>
            </a:r>
            <a:endParaRPr lang="es-ES_tradnl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066800" y="530225"/>
            <a:ext cx="7620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/>
            <a:endParaRPr lang="es-ES" sz="7200" b="1" u="sng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68313" y="228600"/>
            <a:ext cx="8675687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OBJETIVOS - EJEMPLOS</a:t>
            </a:r>
            <a:endParaRPr lang="es-ES_tradnl" sz="3600" b="1">
              <a:latin typeface="Times New Roman" pitchFamily="18" charset="0"/>
            </a:endParaRPr>
          </a:p>
          <a:p>
            <a:pPr eaLnBrk="0" hangingPunct="0"/>
            <a:endParaRPr lang="es-ES_tradnl" sz="3600" b="1">
              <a:latin typeface="Times New Roman" pitchFamily="18" charset="0"/>
            </a:endParaRP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- </a:t>
            </a:r>
            <a:r>
              <a:rPr lang="es-ES_tradnl" sz="3200" b="1">
                <a:latin typeface="Times New Roman" pitchFamily="18" charset="0"/>
              </a:rPr>
              <a:t>“Identificar los factores más significativos </a:t>
            </a:r>
          </a:p>
          <a:p>
            <a:pPr eaLnBrk="0" hangingPunct="0"/>
            <a:r>
              <a:rPr lang="es-ES_tradnl" sz="3200" b="1">
                <a:latin typeface="Times New Roman" pitchFamily="18" charset="0"/>
              </a:rPr>
              <a:t>     que influyen en el bajo rendimiento del</a:t>
            </a:r>
          </a:p>
          <a:p>
            <a:pPr eaLnBrk="0" hangingPunct="0"/>
            <a:r>
              <a:rPr lang="es-ES_tradnl" sz="3200" b="1">
                <a:latin typeface="Times New Roman" pitchFamily="18" charset="0"/>
              </a:rPr>
              <a:t>     de los alumnos del 1er año de la Facultad</a:t>
            </a:r>
          </a:p>
          <a:p>
            <a:pPr eaLnBrk="0" hangingPunct="0"/>
            <a:r>
              <a:rPr lang="es-ES_tradnl" sz="3200" b="1">
                <a:latin typeface="Times New Roman" pitchFamily="18" charset="0"/>
              </a:rPr>
              <a:t>     de Derecho (UNA)a fin de proponer</a:t>
            </a:r>
          </a:p>
          <a:p>
            <a:pPr eaLnBrk="0" hangingPunct="0"/>
            <a:r>
              <a:rPr lang="es-ES_tradnl" sz="3200" b="1">
                <a:latin typeface="Times New Roman" pitchFamily="18" charset="0"/>
              </a:rPr>
              <a:t>     alternativas de soluciones”.</a:t>
            </a:r>
          </a:p>
          <a:p>
            <a:pPr eaLnBrk="0" hangingPunct="0"/>
            <a:endParaRPr lang="es-ES_tradnl" sz="3200" b="1">
              <a:latin typeface="Times New Roman" pitchFamily="18" charset="0"/>
            </a:endParaRPr>
          </a:p>
          <a:p>
            <a:pPr eaLnBrk="0" hangingPunct="0"/>
            <a:r>
              <a:rPr lang="es-ES_tradnl" sz="3200" b="1">
                <a:latin typeface="Times New Roman" pitchFamily="18" charset="0"/>
              </a:rPr>
              <a:t>- “Evaluar el impacto del bilingüismo en la efi-</a:t>
            </a:r>
          </a:p>
          <a:p>
            <a:pPr eaLnBrk="0" hangingPunct="0"/>
            <a:r>
              <a:rPr lang="es-ES_tradnl" sz="3200" b="1">
                <a:latin typeface="Times New Roman" pitchFamily="18" charset="0"/>
              </a:rPr>
              <a:t>     cacia y eficiencia de comunicación de los </a:t>
            </a:r>
          </a:p>
          <a:p>
            <a:pPr eaLnBrk="0" hangingPunct="0"/>
            <a:r>
              <a:rPr lang="es-ES_tradnl" sz="3200" b="1">
                <a:latin typeface="Times New Roman" pitchFamily="18" charset="0"/>
              </a:rPr>
              <a:t>     alumnos de la Facultad de Derecho”.</a:t>
            </a:r>
            <a:endParaRPr lang="es-ES_tradnl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AP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28600" y="381000"/>
            <a:ext cx="8686800" cy="4724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s-PY" sz="60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PLANTEAMIENTO</a:t>
            </a:r>
          </a:p>
          <a:p>
            <a:pPr algn="ctr"/>
            <a:r>
              <a:rPr lang="es-PY" sz="60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DEL PROBLEMA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762000" y="228600"/>
            <a:ext cx="7239000" cy="1447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s-PY" sz="60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OBJETIVOS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76200" y="2362200"/>
            <a:ext cx="8680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Formular de manera lógica y coherente problemas</a:t>
            </a:r>
          </a:p>
          <a:p>
            <a:pPr>
              <a:buFont typeface="Wingdings" pitchFamily="2" charset="2"/>
              <a:buNone/>
            </a:pPr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   de investigación científica</a:t>
            </a:r>
            <a:endParaRPr lang="es-ES" sz="320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6200" y="3581400"/>
            <a:ext cx="82883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Redactar objetivos y preguntas de investigación</a:t>
            </a:r>
          </a:p>
          <a:p>
            <a:pPr>
              <a:buFont typeface="Wingdings" pitchFamily="2" charset="2"/>
              <a:buNone/>
            </a:pPr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   científica</a:t>
            </a:r>
            <a:endParaRPr lang="es-ES" sz="320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76200" y="4876800"/>
            <a:ext cx="8793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Comprender los criterios para evaluar un problema</a:t>
            </a:r>
          </a:p>
          <a:p>
            <a:pPr>
              <a:buFont typeface="Wingdings" pitchFamily="2" charset="2"/>
              <a:buNone/>
            </a:pPr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   de investigación científica</a:t>
            </a:r>
            <a:endParaRPr lang="es-ES" sz="320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utoUpdateAnimBg="0"/>
      <p:bldP spid="49156" grpId="0" autoUpdateAnimBg="0"/>
      <p:bldP spid="4915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36525" y="95250"/>
            <a:ext cx="8748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solidFill>
                  <a:schemeClr val="folHlink"/>
                </a:solidFill>
                <a:latin typeface="Times New Roman" pitchFamily="18" charset="0"/>
              </a:rPr>
              <a:t>PLANTEAR PROBLEMAS DE INVESTIGACIÓN</a:t>
            </a:r>
            <a:endParaRPr lang="es-ES" sz="320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1020763"/>
            <a:ext cx="8389938" cy="10763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>
                <a:solidFill>
                  <a:schemeClr val="bg2"/>
                </a:solidFill>
                <a:latin typeface="Times New Roman" pitchFamily="18" charset="0"/>
              </a:rPr>
              <a:t>Es afinar y estructurar más formalmente la idea de</a:t>
            </a:r>
          </a:p>
          <a:p>
            <a:r>
              <a:rPr lang="es-MX" sz="3200">
                <a:solidFill>
                  <a:schemeClr val="bg2"/>
                </a:solidFill>
                <a:latin typeface="Times New Roman" pitchFamily="18" charset="0"/>
              </a:rPr>
              <a:t>Investigación .</a:t>
            </a:r>
            <a:endParaRPr lang="es-ES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88925" y="2271713"/>
            <a:ext cx="8748713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3200">
                <a:latin typeface="Times New Roman" pitchFamily="18" charset="0"/>
              </a:rPr>
              <a:t>El tiempo que demanda dependerá de: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Familiaridad que el investigador tiene con el tema.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La complejidad misma de la idea.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La existencia de estudios antecedentes.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Empeño del investigador.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Habilidad del investigador.</a:t>
            </a:r>
            <a:endParaRPr lang="es-E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animBg="1" autoUpdateAnimBg="0"/>
      <p:bldP spid="501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-76200" y="95250"/>
            <a:ext cx="9131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 b="1">
                <a:solidFill>
                  <a:schemeClr val="folHlink"/>
                </a:solidFill>
                <a:latin typeface="Times New Roman" pitchFamily="18" charset="0"/>
              </a:rPr>
              <a:t>CRITERIOS PARA PLANTEAR EL PROBLEMA</a:t>
            </a:r>
            <a:endParaRPr lang="es-ES" sz="3200" b="1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4288" y="1009650"/>
            <a:ext cx="87487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 El problema debe expresar la relación entre dos o </a:t>
            </a:r>
          </a:p>
          <a:p>
            <a:pPr>
              <a:buFont typeface="Wingdings" pitchFamily="2" charset="2"/>
              <a:buNone/>
            </a:pPr>
            <a:r>
              <a:rPr lang="es-MX" sz="3200">
                <a:latin typeface="Times New Roman" pitchFamily="18" charset="0"/>
              </a:rPr>
              <a:t>    más variables</a:t>
            </a:r>
            <a:endParaRPr lang="es-ES" sz="3200">
              <a:latin typeface="Times New Roman" pitchFamily="18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2438400"/>
            <a:ext cx="91662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 El problema debe estar formulados claramente y sin </a:t>
            </a:r>
          </a:p>
          <a:p>
            <a:pPr>
              <a:buFont typeface="Wingdings" pitchFamily="2" charset="2"/>
              <a:buNone/>
            </a:pPr>
            <a:r>
              <a:rPr lang="es-MX" sz="3200">
                <a:latin typeface="Times New Roman" pitchFamily="18" charset="0"/>
              </a:rPr>
              <a:t>    ambigüedad como pregunta (qué efecto.....? ; en qué</a:t>
            </a:r>
          </a:p>
          <a:p>
            <a:pPr>
              <a:buFont typeface="Wingdings" pitchFamily="2" charset="2"/>
              <a:buNone/>
            </a:pPr>
            <a:r>
              <a:rPr lang="es-MX" sz="3200">
                <a:latin typeface="Times New Roman" pitchFamily="18" charset="0"/>
              </a:rPr>
              <a:t>    condiciones....? ; cuál es la probabilidad..... ? ; cómo</a:t>
            </a:r>
          </a:p>
          <a:p>
            <a:pPr>
              <a:buFont typeface="Wingdings" pitchFamily="2" charset="2"/>
              <a:buNone/>
            </a:pPr>
            <a:r>
              <a:rPr lang="es-MX" sz="3200">
                <a:latin typeface="Times New Roman" pitchFamily="18" charset="0"/>
              </a:rPr>
              <a:t>    se relaciona.......con.......? ; etc)</a:t>
            </a:r>
            <a:endParaRPr lang="es-ES" sz="3200">
              <a:latin typeface="Times New Roman" pitchFamily="1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0" y="5105400"/>
            <a:ext cx="91932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3200">
                <a:latin typeface="Times New Roman" pitchFamily="18" charset="0"/>
              </a:rPr>
              <a:t> El planteamiento del problema debe implicar la posi</a:t>
            </a:r>
          </a:p>
          <a:p>
            <a:pPr>
              <a:buFont typeface="Wingdings" pitchFamily="2" charset="2"/>
              <a:buNone/>
            </a:pPr>
            <a:r>
              <a:rPr lang="es-MX" sz="3200">
                <a:latin typeface="Times New Roman" pitchFamily="18" charset="0"/>
              </a:rPr>
              <a:t>    bilidad  de realizar una prueba empírica (poder obser</a:t>
            </a:r>
          </a:p>
          <a:p>
            <a:pPr>
              <a:buFont typeface="Wingdings" pitchFamily="2" charset="2"/>
              <a:buNone/>
            </a:pPr>
            <a:r>
              <a:rPr lang="es-MX" sz="3200">
                <a:latin typeface="Times New Roman" pitchFamily="18" charset="0"/>
              </a:rPr>
              <a:t>     varse en la realidad)     </a:t>
            </a:r>
            <a:endParaRPr lang="es-E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autoUpdateAnimBg="0"/>
      <p:bldP spid="51204" grpId="0" autoUpdateAnimBg="0"/>
      <p:bldP spid="512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4264025"/>
            <a:ext cx="93408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600" b="1">
                <a:latin typeface="Times New Roman" pitchFamily="18" charset="0"/>
              </a:rPr>
              <a:t>En la mayoría de los casos es mejor que sean </a:t>
            </a: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precisas. (</a:t>
            </a:r>
            <a:r>
              <a:rPr lang="es-ES_tradnl" sz="3600" b="1">
                <a:solidFill>
                  <a:srgbClr val="FFFF00"/>
                </a:solidFill>
                <a:latin typeface="Times New Roman" pitchFamily="18" charset="0"/>
              </a:rPr>
              <a:t>Porqué los matrimonios de militares </a:t>
            </a:r>
          </a:p>
          <a:p>
            <a:pPr eaLnBrk="0" hangingPunct="0"/>
            <a:r>
              <a:rPr lang="es-ES_tradnl" sz="3600" b="1">
                <a:solidFill>
                  <a:srgbClr val="FFFF00"/>
                </a:solidFill>
                <a:latin typeface="Times New Roman" pitchFamily="18" charset="0"/>
              </a:rPr>
              <a:t> del Ejército duran más que los de las otras</a:t>
            </a:r>
          </a:p>
          <a:p>
            <a:pPr eaLnBrk="0" hangingPunct="0"/>
            <a:r>
              <a:rPr lang="es-ES_tradnl" sz="3600" b="1">
                <a:solidFill>
                  <a:srgbClr val="FFFF00"/>
                </a:solidFill>
                <a:latin typeface="Times New Roman" pitchFamily="18" charset="0"/>
              </a:rPr>
              <a:t>  Fuerzas?</a:t>
            </a:r>
            <a:r>
              <a:rPr lang="es-ES_tradnl" sz="3600" b="1">
                <a:latin typeface="Times New Roman" pitchFamily="18" charset="0"/>
              </a:rPr>
              <a:t>)</a:t>
            </a:r>
            <a:endParaRPr lang="es-ES_tradnl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-92075" y="117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PY" sz="2400">
              <a:latin typeface="Times New Roman" pitchFamily="18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6525" y="-31750"/>
            <a:ext cx="7626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PREGUNTAS DE INVESTIGACIÓN</a:t>
            </a:r>
            <a:endParaRPr lang="es-ES_tradnl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6200" y="882650"/>
            <a:ext cx="88201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600" b="1">
                <a:latin typeface="Times New Roman" pitchFamily="18" charset="0"/>
              </a:rPr>
              <a:t>Plantear el problema en forma de preguntas</a:t>
            </a: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 tiene ventaja de minimizar la distorsión.</a:t>
            </a:r>
          </a:p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76200" y="2543175"/>
            <a:ext cx="9251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600" b="1">
                <a:latin typeface="Times New Roman" pitchFamily="18" charset="0"/>
              </a:rPr>
              <a:t>Tenemos preguntas genéricas (</a:t>
            </a:r>
            <a:r>
              <a:rPr lang="es-ES_tradnl" sz="3600" b="1">
                <a:solidFill>
                  <a:srgbClr val="FFFF00"/>
                </a:solidFill>
                <a:latin typeface="Times New Roman" pitchFamily="18" charset="0"/>
              </a:rPr>
              <a:t>Porqué algunos</a:t>
            </a:r>
          </a:p>
          <a:p>
            <a:pPr eaLnBrk="0" hangingPunct="0"/>
            <a:r>
              <a:rPr lang="es-ES_tradnl" sz="3600" b="1">
                <a:solidFill>
                  <a:srgbClr val="FFFF00"/>
                </a:solidFill>
                <a:latin typeface="Times New Roman" pitchFamily="18" charset="0"/>
              </a:rPr>
              <a:t> matrimonios duran más que otros?</a:t>
            </a:r>
            <a:r>
              <a:rPr lang="es-ES_tradnl" sz="3600" b="1">
                <a:latin typeface="Times New Roman" pitchFamily="18" charset="0"/>
              </a:rPr>
              <a:t>)</a:t>
            </a:r>
            <a:endParaRPr lang="es-ES" sz="36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8" grpId="0" autoUpdateAnimBg="0"/>
      <p:bldP spid="52229" grpId="0" autoUpdateAnimBg="0"/>
      <p:bldP spid="522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7200" y="3657600"/>
            <a:ext cx="8108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600" b="1">
                <a:latin typeface="Times New Roman" pitchFamily="18" charset="0"/>
              </a:rPr>
              <a:t>¿Cómo son las interacciones durante las </a:t>
            </a:r>
            <a:endParaRPr lang="es-MX" sz="3600" b="1">
              <a:latin typeface="Times New Roman" pitchFamily="18" charset="0"/>
            </a:endParaRP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clases entre profesores y alumnos en </a:t>
            </a:r>
            <a:endParaRPr lang="es-MX" sz="3600" b="1">
              <a:latin typeface="Times New Roman" pitchFamily="18" charset="0"/>
            </a:endParaRPr>
          </a:p>
          <a:p>
            <a:pPr eaLnBrk="0" hangingPunct="0"/>
            <a:r>
              <a:rPr lang="es-MX" sz="3600" b="1">
                <a:latin typeface="Times New Roman" pitchFamily="18" charset="0"/>
              </a:rPr>
              <a:t>L</a:t>
            </a:r>
            <a:r>
              <a:rPr lang="es-ES_tradnl" sz="3600" b="1">
                <a:latin typeface="Times New Roman" pitchFamily="18" charset="0"/>
              </a:rPr>
              <a:t>a Facultad de Derecho (UNA)?</a:t>
            </a:r>
            <a:endParaRPr lang="es-ES_tradnl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-92075" y="117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Times New Roman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36525" y="-31750"/>
            <a:ext cx="7880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Ejemplos de preguntas de investigación</a:t>
            </a:r>
            <a:endParaRPr lang="es-ES_tradnl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25450" y="1143000"/>
            <a:ext cx="8108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600" b="1">
                <a:latin typeface="Times New Roman" pitchFamily="18" charset="0"/>
              </a:rPr>
              <a:t>¿Qué factores influyen para el aumento </a:t>
            </a:r>
            <a:endParaRPr lang="es-MX" sz="3600" b="1">
              <a:latin typeface="Times New Roman" pitchFamily="18" charset="0"/>
            </a:endParaRPr>
          </a:p>
          <a:p>
            <a:pPr eaLnBrk="0" hangingPunct="0"/>
            <a:r>
              <a:rPr lang="es-MX" sz="3600" b="1">
                <a:latin typeface="Times New Roman" pitchFamily="18" charset="0"/>
              </a:rPr>
              <a:t>e</a:t>
            </a:r>
            <a:r>
              <a:rPr lang="es-ES_tradnl" sz="3600" b="1">
                <a:latin typeface="Times New Roman" pitchFamily="18" charset="0"/>
              </a:rPr>
              <a:t>n</a:t>
            </a:r>
            <a:r>
              <a:rPr lang="es-MX" sz="3600" b="1">
                <a:latin typeface="Times New Roman" pitchFamily="18" charset="0"/>
              </a:rPr>
              <a:t> </a:t>
            </a:r>
            <a:r>
              <a:rPr lang="es-ES_tradnl" sz="3600" b="1">
                <a:latin typeface="Times New Roman" pitchFamily="18" charset="0"/>
              </a:rPr>
              <a:t>la presentación de postulantes para la</a:t>
            </a:r>
            <a:endParaRPr lang="es-MX" sz="3600" b="1">
              <a:latin typeface="Times New Roman" pitchFamily="18" charset="0"/>
            </a:endParaRP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carrera de derecho en la UNA? </a:t>
            </a:r>
            <a:endParaRPr lang="es-E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2" grpId="0" autoUpdateAnimBg="0"/>
      <p:bldP spid="532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09600" y="4038600"/>
            <a:ext cx="8362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600" b="1">
                <a:latin typeface="Times New Roman" pitchFamily="18" charset="0"/>
              </a:rPr>
              <a:t> Las interacciones durante las clases entre</a:t>
            </a:r>
            <a:endParaRPr lang="es-MX" sz="3600" b="1">
              <a:latin typeface="Times New Roman" pitchFamily="18" charset="0"/>
            </a:endParaRP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 profesores y alumnos en la Facultad de</a:t>
            </a: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 Derecho (UNA).</a:t>
            </a:r>
            <a:endParaRPr lang="es-ES_tradnl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-92075" y="117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Times New Roman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36525" y="-31750"/>
            <a:ext cx="90995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Cuando el problema de investigación se expre</a:t>
            </a:r>
          </a:p>
          <a:p>
            <a:pPr eaLnBrk="0" hangingPunct="0"/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san en términos declarativos se denominan</a:t>
            </a:r>
          </a:p>
          <a:p>
            <a:pPr eaLnBrk="0" hangingPunct="0"/>
            <a:r>
              <a:rPr lang="es-ES_tradnl" sz="3600" b="1" u="sng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OBJETO DE INVESTIGACIÓN</a:t>
            </a:r>
            <a:endParaRPr lang="es-ES" sz="2400" u="sng">
              <a:latin typeface="Times New Roman" pitchFamily="18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3400" y="1905000"/>
            <a:ext cx="8324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600" b="1">
                <a:latin typeface="Times New Roman" pitchFamily="18" charset="0"/>
              </a:rPr>
              <a:t>Factores que influyen para el aumento</a:t>
            </a: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En la presentación de postulantes para la </a:t>
            </a:r>
            <a:endParaRPr lang="es-MX" sz="3600" b="1">
              <a:latin typeface="Times New Roman" pitchFamily="18" charset="0"/>
            </a:endParaRPr>
          </a:p>
          <a:p>
            <a:pPr eaLnBrk="0" hangingPunct="0"/>
            <a:r>
              <a:rPr lang="es-ES_tradnl" sz="3600" b="1">
                <a:latin typeface="Times New Roman" pitchFamily="18" charset="0"/>
              </a:rPr>
              <a:t>carrera de derecho en la UNA. </a:t>
            </a:r>
            <a:endParaRPr lang="es-E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6" grpId="0" autoUpdateAnimBg="0"/>
      <p:bldP spid="5427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-49213"/>
            <a:ext cx="916305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s-ES_tradnl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JUSTIFICACIÓN DE LA INVESTIGACIÓN</a:t>
            </a:r>
            <a:endParaRPr lang="es-ES_tradnl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46050" y="1047750"/>
            <a:ext cx="7702550" cy="971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s-ES_tradnl" sz="3600" b="1">
                <a:solidFill>
                  <a:schemeClr val="bg2"/>
                </a:solidFill>
                <a:latin typeface="Times New Roman" pitchFamily="18" charset="0"/>
              </a:rPr>
              <a:t>Es necesario justificar las razones que </a:t>
            </a:r>
          </a:p>
          <a:p>
            <a:pPr eaLnBrk="0" hangingPunct="0">
              <a:lnSpc>
                <a:spcPct val="80000"/>
              </a:lnSpc>
            </a:pPr>
            <a:r>
              <a:rPr lang="es-ES_tradnl" sz="3600" b="1">
                <a:solidFill>
                  <a:schemeClr val="bg2"/>
                </a:solidFill>
                <a:latin typeface="Times New Roman" pitchFamily="18" charset="0"/>
              </a:rPr>
              <a:t>motivan el estudio.</a:t>
            </a:r>
            <a:endParaRPr lang="es-E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-76200" y="2590800"/>
            <a:ext cx="95186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s-ES_tradnl" sz="3600" b="1" u="sng">
                <a:latin typeface="Times New Roman" pitchFamily="18" charset="0"/>
              </a:rPr>
              <a:t>Criterios de justificación</a:t>
            </a:r>
            <a:r>
              <a:rPr lang="es-ES_tradnl" sz="3600" b="1">
                <a:latin typeface="Times New Roman" pitchFamily="18" charset="0"/>
              </a:rPr>
              <a:t>:</a:t>
            </a:r>
          </a:p>
          <a:p>
            <a:pPr eaLnBrk="0" hangingPunct="0">
              <a:lnSpc>
                <a:spcPct val="120000"/>
              </a:lnSpc>
            </a:pPr>
            <a:r>
              <a:rPr lang="es-ES_tradnl" sz="3600" b="1">
                <a:latin typeface="Times New Roman" pitchFamily="18" charset="0"/>
              </a:rPr>
              <a:t>- Conveniencia (para qué sirve?)</a:t>
            </a:r>
          </a:p>
          <a:p>
            <a:pPr eaLnBrk="0" hangingPunct="0">
              <a:lnSpc>
                <a:spcPct val="120000"/>
              </a:lnSpc>
            </a:pPr>
            <a:r>
              <a:rPr lang="es-ES_tradnl" sz="3600" b="1">
                <a:latin typeface="Times New Roman" pitchFamily="18" charset="0"/>
              </a:rPr>
              <a:t>- Relevancia social (beneficiarios, proyección)</a:t>
            </a:r>
          </a:p>
          <a:p>
            <a:pPr eaLnBrk="0" hangingPunct="0">
              <a:lnSpc>
                <a:spcPct val="120000"/>
              </a:lnSpc>
            </a:pPr>
            <a:r>
              <a:rPr lang="es-ES_tradnl" sz="3600" b="1">
                <a:latin typeface="Times New Roman" pitchFamily="18" charset="0"/>
              </a:rPr>
              <a:t>- Implicaciones prácticas (solución al problema)</a:t>
            </a:r>
          </a:p>
          <a:p>
            <a:pPr eaLnBrk="0" hangingPunct="0">
              <a:lnSpc>
                <a:spcPct val="120000"/>
              </a:lnSpc>
            </a:pPr>
            <a:r>
              <a:rPr lang="es-ES_tradnl" sz="3600" b="1">
                <a:latin typeface="Times New Roman" pitchFamily="18" charset="0"/>
              </a:rPr>
              <a:t>- Valor teórico (Cpo de conocimiento)</a:t>
            </a:r>
          </a:p>
          <a:p>
            <a:pPr eaLnBrk="0" hangingPunct="0">
              <a:lnSpc>
                <a:spcPct val="120000"/>
              </a:lnSpc>
            </a:pPr>
            <a:r>
              <a:rPr lang="es-ES_tradnl" sz="3600" b="1">
                <a:latin typeface="Times New Roman" pitchFamily="18" charset="0"/>
              </a:rPr>
              <a:t>- Utilidad metodológica. (nuevo instrumento).</a:t>
            </a:r>
            <a:endParaRPr lang="es-ES_tradnl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endParaRPr lang="es-E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animBg="1" autoUpdateAnimBg="0"/>
      <p:bldP spid="55300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735</Words>
  <Application>Microsoft PowerPoint</Application>
  <PresentationFormat>Presentación en pantalla (4:3)</PresentationFormat>
  <Paragraphs>146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Monotype Corsiva</vt:lpstr>
      <vt:lpstr>Diseño predeterminado</vt:lpstr>
      <vt:lpstr>METODOLOGIA DE LA INVESTIGACION UNIDAD IV: PLANTEAMIENTO DEL PROBLEMA DE INVESTIGACION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SolvING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DE LA INVESTIGACION UNIDAD I: LA CIENCIA Y SUS GENERALIDADES</dc:title>
  <dc:creator>cualquiera</dc:creator>
  <cp:lastModifiedBy>Etienne</cp:lastModifiedBy>
  <cp:revision>17</cp:revision>
  <dcterms:created xsi:type="dcterms:W3CDTF">2008-03-31T03:49:50Z</dcterms:created>
  <dcterms:modified xsi:type="dcterms:W3CDTF">2015-01-24T13:13:50Z</dcterms:modified>
</cp:coreProperties>
</file>