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60" r:id="rId12"/>
    <p:sldId id="26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  <p:sldId id="282" r:id="rId24"/>
  </p:sldIdLst>
  <p:sldSz cx="9144000" cy="6858000" type="screen4x3"/>
  <p:notesSz cx="6858000" cy="9144000"/>
  <p:defaultTextStyle>
    <a:defPPr>
      <a:defRPr lang="es-PY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F0979-186C-4E36-9505-3BC23AC0FD24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3D2B5-3F58-4565-ADF3-793AF1360A1C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4DF1C-74FE-4955-B56B-D410C406C439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2909E6-E6C7-4BA0-B2C8-2484C262B5A8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C1C80-5C8A-4771-B12A-6A31E2A4DFD6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36666-A16F-4BAE-968B-789E48EC2359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74687-3511-4353-8A67-0A9231B70C0A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63516-10D6-4C5D-8EE3-ADAC56D7433C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4D04-0139-40EF-B53D-242FF6BEE387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82DBF-FCE8-43CF-B1D8-6B750857180E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E9E38-0F76-4565-8DB0-6C53714D1775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103F7-4825-4AC3-B72B-522216B232BB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PY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PY" smtClean="0"/>
              <a:t>Haga clic para modificar el estilo de texto del patrón</a:t>
            </a:r>
          </a:p>
          <a:p>
            <a:pPr lvl="1"/>
            <a:r>
              <a:rPr lang="es-PY" smtClean="0"/>
              <a:t>Segundo nivel</a:t>
            </a:r>
          </a:p>
          <a:p>
            <a:pPr lvl="2"/>
            <a:r>
              <a:rPr lang="es-PY" smtClean="0"/>
              <a:t>Tercer nivel</a:t>
            </a:r>
          </a:p>
          <a:p>
            <a:pPr lvl="3"/>
            <a:r>
              <a:rPr lang="es-PY" smtClean="0"/>
              <a:t>Cuarto nivel</a:t>
            </a:r>
          </a:p>
          <a:p>
            <a:pPr lvl="4"/>
            <a:r>
              <a:rPr lang="es-PY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s-P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P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CEBB5B3-E816-4B77-810B-2DEDD42BCF4B}" type="slidenum">
              <a:rPr lang="es-PY"/>
              <a:pPr/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2800" b="1"/>
              <a:t>METODOLOGIA DE LA INVESTIGACION</a:t>
            </a:r>
            <a:r>
              <a:rPr lang="es-PY" sz="2800"/>
              <a:t/>
            </a:r>
            <a:br>
              <a:rPr lang="es-PY" sz="2800"/>
            </a:br>
            <a:r>
              <a:rPr lang="es-PY" sz="2800" u="sng"/>
              <a:t>UNIDAD II</a:t>
            </a:r>
            <a:r>
              <a:rPr lang="es-PY" sz="2800"/>
              <a:t>: LA INVESTIGACION CIENTIFICA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2.1. ¿Qué es la Investigación Científica?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2.2. Características de la Investigación Científica.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2.3. Formas y Tipos de Investigación.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2.3.1. Formas de Investigación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	2.3.1.1. Investigación pura.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	2.3.1.2. Investigación aplicada.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2.3.2. Tipos de Investigación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	2.3.2.1. Investigación Histórica.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	2.3.2.2. Investigación Descriptiva.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	2.2.2.3. Investigación Experimental.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s-PY" sz="3200"/>
              <a:t>Ventajas e inconvenientes de los métodos cualitativos vs cuantitativos.</a:t>
            </a:r>
          </a:p>
        </p:txBody>
      </p:sp>
      <p:graphicFrame>
        <p:nvGraphicFramePr>
          <p:cNvPr id="31851" name="Group 107"/>
          <p:cNvGraphicFramePr>
            <a:graphicFrameLocks noGrp="1"/>
          </p:cNvGraphicFramePr>
          <p:nvPr>
            <p:ph idx="1"/>
          </p:nvPr>
        </p:nvGraphicFramePr>
        <p:xfrm>
          <a:off x="457200" y="1209675"/>
          <a:ext cx="8229600" cy="524351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Métodos cualitativos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Métodos cuantitativos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Propensión a “comunicarse con” los sujetos del estudio.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Propensión a “servirse de” los sujetos del estudio.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 limita a preguntar.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 limita a responder.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Comunicación más horizontal… entre el investigador y los investigados… mayor naturalidad y habilidad de estudiar los factores sociales en un escenario natural.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Son fuertes en términos de validez interna, pero son débiles en validez externa, lo que encuentran no es generalizada a la población.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Son débiles en términos de validez interna, casi nunca sabemos si miden lo que quieren medir, pero son fuertes en validez externa, lo que encuentran es generalizada a la población.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Preguntan a los cuantitativos: ¿Cuán particularizables son los hallazgos?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Preguntan a los cualitativos: ¿Son generalizables tus hallazgos?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200"/>
              <a:t>FORMAS DE INVESTIGACION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PY" sz="2800" b="1"/>
              <a:t>Investigación pura</a:t>
            </a:r>
            <a:r>
              <a:rPr lang="es-PY" sz="2800"/>
              <a:t> (básica o fundamental): Produce conocimientos y teorías. Plantea teorías mediante el descubrimiento de amplias generalizaciones o principios. Emplea el muestreo proceso formal y sistemático de coordinar el método científico con las fases deductivas e inductivas del pensamiento. </a:t>
            </a:r>
          </a:p>
          <a:p>
            <a:pPr>
              <a:lnSpc>
                <a:spcPct val="90000"/>
              </a:lnSpc>
            </a:pPr>
            <a:r>
              <a:rPr lang="es-PY" sz="2800" b="1"/>
              <a:t>Investigación aplicada</a:t>
            </a:r>
            <a:r>
              <a:rPr lang="es-PY" sz="2800"/>
              <a:t> (activo o dinámica): Resuelve problemas prácticos. Confronta la teoría con  la realidad. Se refiere a resultados inmediatos y se halla interesado en el perfeccionamiento y no al desarrollo de las teorías.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200"/>
              <a:t>TIPOS DE INVESTIGACION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Y"/>
              <a:t>Investigación histórica</a:t>
            </a:r>
          </a:p>
          <a:p>
            <a:r>
              <a:rPr lang="es-PY"/>
              <a:t>Investigación descriptiva</a:t>
            </a:r>
          </a:p>
          <a:p>
            <a:r>
              <a:rPr lang="es-PY"/>
              <a:t>Investigación experimental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/>
              <a:t>INVESTIGACION HISTORICA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Y"/>
              <a:t>Describe lo que era.</a:t>
            </a:r>
          </a:p>
          <a:p>
            <a:r>
              <a:rPr lang="es-PY"/>
              <a:t>Trata de la experiencia pasada.</a:t>
            </a:r>
          </a:p>
          <a:p>
            <a:r>
              <a:rPr lang="es-PY"/>
              <a:t>Se aplica no solo a la historia sino también a las ciencias de la naturaleza, al derecho, la medicina o cualquier otra disciplina científica.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600"/>
              <a:t>Etapas de la Investigación histórica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Y" sz="2400" b="1"/>
              <a:t>Enunciación del problema</a:t>
            </a:r>
            <a:r>
              <a:rPr lang="es-PY" sz="2400"/>
              <a:t>: Debe nacer de una situación problemática que impulsa al investigador a emprender la búsqueda de la solución.</a:t>
            </a:r>
          </a:p>
          <a:p>
            <a:pPr>
              <a:lnSpc>
                <a:spcPct val="90000"/>
              </a:lnSpc>
            </a:pPr>
            <a:r>
              <a:rPr lang="es-PY" sz="2400" b="1"/>
              <a:t>Recolección de la información</a:t>
            </a:r>
            <a:r>
              <a:rPr lang="es-PY" sz="2400"/>
              <a:t>: Fuentes primarias que son los testigos oculares, claves en la investigación y secundarias fuentes que no participaron directamente del hecho o acontecimiento investigado.</a:t>
            </a:r>
          </a:p>
          <a:p>
            <a:pPr>
              <a:lnSpc>
                <a:spcPct val="90000"/>
              </a:lnSpc>
            </a:pPr>
            <a:r>
              <a:rPr lang="es-PY" sz="2400" b="1"/>
              <a:t>Crítica de datos y fuente</a:t>
            </a:r>
            <a:r>
              <a:rPr lang="es-PY" sz="2400"/>
              <a:t> (forma y contenido)</a:t>
            </a:r>
          </a:p>
          <a:p>
            <a:pPr>
              <a:lnSpc>
                <a:spcPct val="90000"/>
              </a:lnSpc>
            </a:pPr>
            <a:r>
              <a:rPr lang="es-PY" sz="2400" b="1"/>
              <a:t>Formulación de hipótesis</a:t>
            </a:r>
            <a:r>
              <a:rPr lang="es-PY" sz="2400"/>
              <a:t>.</a:t>
            </a:r>
          </a:p>
          <a:p>
            <a:pPr>
              <a:lnSpc>
                <a:spcPct val="90000"/>
              </a:lnSpc>
            </a:pPr>
            <a:r>
              <a:rPr lang="es-PY" sz="2400" b="1"/>
              <a:t>Interpretación e informe.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600"/>
              <a:t>INVESTIGACION DESCRIPTIVA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Y"/>
              <a:t>Interpreta lo que es.</a:t>
            </a:r>
          </a:p>
          <a:p>
            <a:r>
              <a:rPr lang="es-PY"/>
              <a:t>Comprende la descripción, registro, análisis e interpretación de la naturaleza actual.</a:t>
            </a:r>
          </a:p>
          <a:p>
            <a:r>
              <a:rPr lang="es-PY"/>
              <a:t>Trabaja sobre realidades de hecho.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4000"/>
              <a:t>Diversos tipos de estudios descriptivos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Y"/>
              <a:t>Estudio por encuesta.</a:t>
            </a:r>
          </a:p>
          <a:p>
            <a:pPr>
              <a:lnSpc>
                <a:spcPct val="90000"/>
              </a:lnSpc>
            </a:pPr>
            <a:r>
              <a:rPr lang="es-PY"/>
              <a:t>Estudio de casos.</a:t>
            </a:r>
          </a:p>
          <a:p>
            <a:pPr>
              <a:lnSpc>
                <a:spcPct val="90000"/>
              </a:lnSpc>
            </a:pPr>
            <a:r>
              <a:rPr lang="es-PY"/>
              <a:t>Estudios exploratorios.</a:t>
            </a:r>
          </a:p>
          <a:p>
            <a:pPr>
              <a:lnSpc>
                <a:spcPct val="90000"/>
              </a:lnSpc>
            </a:pPr>
            <a:r>
              <a:rPr lang="es-PY"/>
              <a:t>Estudios causales.</a:t>
            </a:r>
          </a:p>
          <a:p>
            <a:pPr>
              <a:lnSpc>
                <a:spcPct val="90000"/>
              </a:lnSpc>
            </a:pPr>
            <a:r>
              <a:rPr lang="es-PY"/>
              <a:t>Estudios de desarrollo.</a:t>
            </a:r>
          </a:p>
          <a:p>
            <a:pPr>
              <a:lnSpc>
                <a:spcPct val="90000"/>
              </a:lnSpc>
            </a:pPr>
            <a:r>
              <a:rPr lang="es-PY"/>
              <a:t>Estudios predictivos.</a:t>
            </a:r>
          </a:p>
          <a:p>
            <a:pPr>
              <a:lnSpc>
                <a:spcPct val="90000"/>
              </a:lnSpc>
            </a:pPr>
            <a:r>
              <a:rPr lang="es-PY"/>
              <a:t>Estudios de conjuntos.</a:t>
            </a:r>
          </a:p>
          <a:p>
            <a:pPr>
              <a:lnSpc>
                <a:spcPct val="90000"/>
              </a:lnSpc>
            </a:pPr>
            <a:r>
              <a:rPr lang="es-PY"/>
              <a:t>Estudios de correlación.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600"/>
              <a:t>Etapas de la investigación descriptiva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Y" sz="2800"/>
              <a:t>Descripción del problema.</a:t>
            </a:r>
          </a:p>
          <a:p>
            <a:pPr>
              <a:lnSpc>
                <a:spcPct val="90000"/>
              </a:lnSpc>
            </a:pPr>
            <a:r>
              <a:rPr lang="es-PY" sz="2800"/>
              <a:t>Definición y formulación de hipótesis.</a:t>
            </a:r>
          </a:p>
          <a:p>
            <a:pPr>
              <a:lnSpc>
                <a:spcPct val="90000"/>
              </a:lnSpc>
            </a:pPr>
            <a:r>
              <a:rPr lang="es-PY" sz="2800"/>
              <a:t>Supuestos en que se basan las hipótesis.</a:t>
            </a:r>
          </a:p>
          <a:p>
            <a:pPr>
              <a:lnSpc>
                <a:spcPct val="90000"/>
              </a:lnSpc>
            </a:pPr>
            <a:r>
              <a:rPr lang="es-PY" sz="2800"/>
              <a:t>Marco teórico.</a:t>
            </a:r>
          </a:p>
          <a:p>
            <a:pPr>
              <a:lnSpc>
                <a:spcPct val="90000"/>
              </a:lnSpc>
            </a:pPr>
            <a:r>
              <a:rPr lang="es-PY" sz="2800"/>
              <a:t>Selección de técnicas de recolección de datos (población, muestra).</a:t>
            </a:r>
          </a:p>
          <a:p>
            <a:pPr>
              <a:lnSpc>
                <a:spcPct val="90000"/>
              </a:lnSpc>
            </a:pPr>
            <a:r>
              <a:rPr lang="es-PY" sz="2800"/>
              <a:t>Categorías de datos, a fin de facilitar relaciones.</a:t>
            </a:r>
          </a:p>
          <a:p>
            <a:pPr>
              <a:lnSpc>
                <a:spcPct val="90000"/>
              </a:lnSpc>
            </a:pPr>
            <a:r>
              <a:rPr lang="es-PY" sz="2800"/>
              <a:t>Verificación de validez de instrumentos.</a:t>
            </a:r>
          </a:p>
          <a:p>
            <a:pPr>
              <a:lnSpc>
                <a:spcPct val="90000"/>
              </a:lnSpc>
            </a:pPr>
            <a:r>
              <a:rPr lang="es-PY" sz="2800"/>
              <a:t>Descripción, análisis e interpretación de datos.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600"/>
              <a:t>INVESTIGACION EXPERIMENTAL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PY" sz="2800"/>
              <a:t>Describe lo que será.</a:t>
            </a:r>
          </a:p>
          <a:p>
            <a:pPr>
              <a:lnSpc>
                <a:spcPct val="80000"/>
              </a:lnSpc>
            </a:pPr>
            <a:r>
              <a:rPr lang="es-PY" sz="2800"/>
              <a:t>Se presenta mediante la manipulación de una variable experimental no comprobada, en condiciones rigurosamente controladas, con el fin de describir de qué modo o por qué causa se produce una situación o acontecimiento particular.</a:t>
            </a:r>
          </a:p>
          <a:p>
            <a:pPr>
              <a:lnSpc>
                <a:spcPct val="80000"/>
              </a:lnSpc>
            </a:pPr>
            <a:r>
              <a:rPr lang="es-PY" sz="2800"/>
              <a:t>Es una situación provocada por el investigador para introducir determinadas variables de estudios manipuladas por él, para controlar el aumento o disminución de esas variables y su efecto en las conductas observadas.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200"/>
              <a:t>Etapas de la investigación experimental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Y" sz="2400"/>
              <a:t>Presencia de un problema para el cual se ha realizado una revisión bibliográfica.</a:t>
            </a:r>
          </a:p>
          <a:p>
            <a:pPr>
              <a:lnSpc>
                <a:spcPct val="90000"/>
              </a:lnSpc>
            </a:pPr>
            <a:r>
              <a:rPr lang="es-PY" sz="2400"/>
              <a:t>Identificación y definición del problema.</a:t>
            </a:r>
          </a:p>
          <a:p>
            <a:pPr>
              <a:lnSpc>
                <a:spcPct val="90000"/>
              </a:lnSpc>
            </a:pPr>
            <a:r>
              <a:rPr lang="es-PY" sz="2400"/>
              <a:t>Definición de hipótesis y variables y la operacionalización de las mismas.</a:t>
            </a:r>
          </a:p>
          <a:p>
            <a:pPr>
              <a:lnSpc>
                <a:spcPct val="90000"/>
              </a:lnSpc>
            </a:pPr>
            <a:r>
              <a:rPr lang="es-PY" sz="2400"/>
              <a:t>Diseño del plan experimental (diseño de investigación, determinación de la población y muestra, selección de instrumentos de medición, elaboración de instrumentos y procedimientos para la obtención de datos).</a:t>
            </a:r>
          </a:p>
          <a:p>
            <a:pPr>
              <a:lnSpc>
                <a:spcPct val="90000"/>
              </a:lnSpc>
            </a:pPr>
            <a:r>
              <a:rPr lang="es-PY" sz="2400"/>
              <a:t>Prueba de confiabilidad de datos.</a:t>
            </a:r>
          </a:p>
          <a:p>
            <a:pPr>
              <a:lnSpc>
                <a:spcPct val="90000"/>
              </a:lnSpc>
            </a:pPr>
            <a:r>
              <a:rPr lang="es-PY" sz="2400"/>
              <a:t>Realización de experimentos.</a:t>
            </a:r>
          </a:p>
          <a:p>
            <a:pPr>
              <a:lnSpc>
                <a:spcPct val="90000"/>
              </a:lnSpc>
            </a:pPr>
            <a:r>
              <a:rPr lang="es-PY" sz="2400"/>
              <a:t>Tratamiento de datos.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4000"/>
              <a:t>¿Qué es la Investigación Científica?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Y" sz="2800"/>
              <a:t>Es un proceso que mediante la aplicación del método científico, procura obtener información relevante y fidedigna, para entender, verificar, corregir o aplicar el conocimiento.</a:t>
            </a:r>
          </a:p>
          <a:p>
            <a:r>
              <a:rPr lang="es-PY" sz="2800"/>
              <a:t>Partes de la investigación:</a:t>
            </a:r>
          </a:p>
          <a:p>
            <a:pPr>
              <a:buFontTx/>
              <a:buNone/>
            </a:pPr>
            <a:r>
              <a:rPr lang="es-PY" sz="2800"/>
              <a:t>	- Parte del proceso: qué pasos debe dar.</a:t>
            </a:r>
          </a:p>
          <a:p>
            <a:pPr>
              <a:buFontTx/>
              <a:buNone/>
            </a:pPr>
            <a:r>
              <a:rPr lang="es-PY" sz="2800"/>
              <a:t>	- Parte formal: cómo debemos presentar el resultado del proceso seguido en la investigación.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200"/>
              <a:t>¿Qué tipo de estudio son los experimentos?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Y"/>
              <a:t>Analizan las relaciones entre una o varias variables independientes y una o varias dependientes y los efectos causales de las primeras sobre las segundas.</a:t>
            </a:r>
          </a:p>
          <a:p>
            <a:pPr>
              <a:lnSpc>
                <a:spcPct val="90000"/>
              </a:lnSpc>
            </a:pPr>
            <a:r>
              <a:rPr lang="es-PY"/>
              <a:t>Emparejamiento en lugar de asignación al azar.</a:t>
            </a:r>
          </a:p>
          <a:p>
            <a:pPr>
              <a:lnSpc>
                <a:spcPct val="90000"/>
              </a:lnSpc>
            </a:pPr>
            <a:r>
              <a:rPr lang="es-PY"/>
              <a:t>¿Qué otros experimentos existen?: Preexperimentales, experimentales y cuasi experimentos.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600"/>
              <a:t>OTROS TIPOS DE INVESTIGACION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Y" sz="2800"/>
              <a:t>Investigación ex post ipso: parte de acontecimientos ya realizados, está basado en hechos cumplidos.</a:t>
            </a:r>
          </a:p>
          <a:p>
            <a:pPr>
              <a:lnSpc>
                <a:spcPct val="90000"/>
              </a:lnSpc>
            </a:pPr>
            <a:r>
              <a:rPr lang="es-PY" sz="2800"/>
              <a:t>Observación participante (Ver cuadro siguiente)</a:t>
            </a:r>
          </a:p>
          <a:p>
            <a:pPr>
              <a:lnSpc>
                <a:spcPct val="90000"/>
              </a:lnSpc>
            </a:pPr>
            <a:r>
              <a:rPr lang="es-PY" sz="2800"/>
              <a:t>Investigación comparada: Se ajustan a los modelos y diseños investigativos existentes.</a:t>
            </a:r>
          </a:p>
          <a:p>
            <a:pPr>
              <a:lnSpc>
                <a:spcPct val="90000"/>
              </a:lnSpc>
            </a:pPr>
            <a:r>
              <a:rPr lang="es-PY" sz="2800"/>
              <a:t>Investigación evaluativo: principalmente para medir el desempeño y eficiencia de planes y programas. </a:t>
            </a:r>
          </a:p>
          <a:p>
            <a:pPr>
              <a:lnSpc>
                <a:spcPct val="90000"/>
              </a:lnSpc>
            </a:pPr>
            <a:r>
              <a:rPr lang="es-PY" sz="2800"/>
              <a:t>Investigación de mercados.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/>
              <a:t>Observación participante</a:t>
            </a:r>
          </a:p>
        </p:txBody>
      </p:sp>
      <p:graphicFrame>
        <p:nvGraphicFramePr>
          <p:cNvPr id="44070" name="Group 3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1388"/>
        </p:xfrm>
        <a:graphic>
          <a:graphicData uri="http://schemas.openxmlformats.org/drawingml/2006/table">
            <a:tbl>
              <a:tblPr/>
              <a:tblGrid>
                <a:gridCol w="1377950"/>
                <a:gridCol w="1800225"/>
                <a:gridCol w="1512888"/>
                <a:gridCol w="1892300"/>
                <a:gridCol w="1646237"/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situ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Recogida Prolongada de datos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Ratificación de la Obs. De campo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Observaciones importantes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Notas de campo y su registro inmediato.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investiga-ción debe permane-cer en el campo.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Dejar constancia de los días y horas de permanen-cia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-Recolectar los datos hasta el fin lógico de los acontecimien-tos.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-Recolectar datos hasta un cambio radical.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-Presentar la relación entre lo que dice y hace la gente.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-Buscar comprobar si lo que se dice es lo que se hace.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-Dificultad de captar todo porque el campo de investigación es complejo.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-Recopilar sobre quién, qué, cómo, porqué.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-Presentar las notas con fechas.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-Anotar inmediata-mente después de abandonar el lugar.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600"/>
              <a:t>LA INTERDISCIPLINARIEDAD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Y"/>
              <a:t>La interdisciplinariedad como reacción contra la especialización, contra el reduccionismo científico.</a:t>
            </a:r>
          </a:p>
          <a:p>
            <a:r>
              <a:rPr lang="es-PY"/>
              <a:t>Incorpora los resultados de diversas disciplinas, tomándolas de los diferentes esquemas conceptuales del análisis y sometiéndolas a comparación y enjuiciamiento y finalmente integrándolas.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4000"/>
              <a:t>¿Qué es la Investigación?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PY" sz="2400"/>
              <a:t>Es el proceso más formal, sistemático e intensivo de llevar a cabo el método científico del análisis. Es sistemática. Se mezclan espíritu y método científico (Best)</a:t>
            </a:r>
          </a:p>
          <a:p>
            <a:pPr>
              <a:lnSpc>
                <a:spcPct val="80000"/>
              </a:lnSpc>
            </a:pPr>
            <a:r>
              <a:rPr lang="es-PY" sz="2400"/>
              <a:t>Es una indagación o examen cuidadoso y crítico en la búsqueda de hechos y principios (Webster´s)</a:t>
            </a:r>
          </a:p>
          <a:p>
            <a:pPr>
              <a:lnSpc>
                <a:spcPct val="80000"/>
              </a:lnSpc>
            </a:pPr>
            <a:r>
              <a:rPr lang="es-PY" sz="2400"/>
              <a:t>Es un proceso reflexivo, sistemático, controlado y crítico, que permite descubrir nuevos hechos o datos, en cualquier campo de conocimiento (Ander Egg)</a:t>
            </a:r>
          </a:p>
          <a:p>
            <a:pPr>
              <a:lnSpc>
                <a:spcPct val="80000"/>
              </a:lnSpc>
            </a:pPr>
            <a:r>
              <a:rPr lang="es-PY" sz="2400"/>
              <a:t>Galicia nos dice que la investigación es una serie de métodos para resolver problemas cuyas soluciones necesitan ser obtenidos a través de una serie de operaciones lógicas, tomando como punto de partida datos objetivos.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/>
              <a:t>REALIDAD = INVESTIGACION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Y"/>
              <a:t>No se puede realizar a espaldas de la realidad.</a:t>
            </a:r>
          </a:p>
          <a:p>
            <a:r>
              <a:rPr lang="es-PY"/>
              <a:t>Ver lo que los otros no han visto, es el propósito fundamental de toda investigación.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4000"/>
              <a:t>ESQUEMA DEL PROCESO DE INVESTIGACION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116013" y="1557338"/>
            <a:ext cx="1944687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41488" y="17732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Ideas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187450" y="2781300"/>
            <a:ext cx="194468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187450" y="3933825"/>
            <a:ext cx="194468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PY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867400" y="2781300"/>
            <a:ext cx="194468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5867400" y="1557338"/>
            <a:ext cx="194468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187450" y="5086350"/>
            <a:ext cx="194468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563938" y="5084763"/>
            <a:ext cx="1944687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5940425" y="5086350"/>
            <a:ext cx="194468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940425" y="3933825"/>
            <a:ext cx="194468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1500188" y="2852738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Elección del</a:t>
            </a:r>
          </a:p>
          <a:p>
            <a:pPr algn="l"/>
            <a:r>
              <a:rPr lang="es-PY"/>
              <a:t>problema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470025" y="414972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Investigación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258888" y="5176838"/>
            <a:ext cx="180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Elección de una</a:t>
            </a:r>
          </a:p>
          <a:p>
            <a:pPr algn="l"/>
            <a:r>
              <a:rPr lang="es-PY"/>
              <a:t>metodología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903663" y="5105400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Selección</a:t>
            </a:r>
          </a:p>
          <a:p>
            <a:pPr algn="l"/>
            <a:r>
              <a:rPr lang="es-PY"/>
              <a:t>de Técnicas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011863" y="5176838"/>
            <a:ext cx="173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Obtención</a:t>
            </a:r>
          </a:p>
          <a:p>
            <a:pPr algn="l"/>
            <a:r>
              <a:rPr lang="es-PY"/>
              <a:t>De Información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351588" y="402431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Análisis de </a:t>
            </a:r>
          </a:p>
          <a:p>
            <a:pPr algn="l"/>
            <a:r>
              <a:rPr lang="es-PY"/>
              <a:t>resultados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208713" y="2800350"/>
            <a:ext cx="136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Redacción</a:t>
            </a:r>
          </a:p>
          <a:p>
            <a:pPr algn="l"/>
            <a:r>
              <a:rPr lang="es-PY"/>
              <a:t>Del Informe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280150" y="1792288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PY"/>
              <a:t>Difusión</a:t>
            </a:r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1979613" y="2420938"/>
            <a:ext cx="217487" cy="360362"/>
          </a:xfrm>
          <a:prstGeom prst="downArrow">
            <a:avLst>
              <a:gd name="adj1" fmla="val 50000"/>
              <a:gd name="adj2" fmla="val 414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1979613" y="3573463"/>
            <a:ext cx="217487" cy="360362"/>
          </a:xfrm>
          <a:prstGeom prst="downArrow">
            <a:avLst>
              <a:gd name="adj1" fmla="val 50000"/>
              <a:gd name="adj2" fmla="val 414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1979613" y="4724400"/>
            <a:ext cx="217487" cy="360363"/>
          </a:xfrm>
          <a:prstGeom prst="downArrow">
            <a:avLst>
              <a:gd name="adj1" fmla="val 50000"/>
              <a:gd name="adj2" fmla="val 4142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>
            <a:off x="3132138" y="5445125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82" name="AutoShape 26"/>
          <p:cNvSpPr>
            <a:spLocks noChangeArrowheads="1"/>
          </p:cNvSpPr>
          <p:nvPr/>
        </p:nvSpPr>
        <p:spPr bwMode="auto">
          <a:xfrm>
            <a:off x="5508625" y="5373688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83" name="AutoShape 27"/>
          <p:cNvSpPr>
            <a:spLocks noChangeArrowheads="1"/>
          </p:cNvSpPr>
          <p:nvPr/>
        </p:nvSpPr>
        <p:spPr bwMode="auto">
          <a:xfrm>
            <a:off x="6804025" y="479742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84" name="AutoShape 28"/>
          <p:cNvSpPr>
            <a:spLocks noChangeArrowheads="1"/>
          </p:cNvSpPr>
          <p:nvPr/>
        </p:nvSpPr>
        <p:spPr bwMode="auto">
          <a:xfrm>
            <a:off x="6804025" y="3644900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6732588" y="2420938"/>
            <a:ext cx="215900" cy="360362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200"/>
              <a:t>CARACTERISTICAS DE LA INVESTIGACION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Y" sz="2400"/>
              <a:t>La característica fundamental es el descubrimiento de principios generales.</a:t>
            </a:r>
          </a:p>
          <a:p>
            <a:pPr>
              <a:lnSpc>
                <a:spcPct val="90000"/>
              </a:lnSpc>
            </a:pPr>
            <a:r>
              <a:rPr lang="es-PY" sz="2400"/>
              <a:t>El investigador parte de resultados anteriores, planteamientos, proposiciones o respuestas en torno al problema.</a:t>
            </a:r>
          </a:p>
          <a:p>
            <a:pPr>
              <a:lnSpc>
                <a:spcPct val="90000"/>
              </a:lnSpc>
            </a:pPr>
            <a:r>
              <a:rPr lang="es-PY" sz="2400"/>
              <a:t>Lograr nuevos conocimientos, no es recopilar datos o conocimientos.</a:t>
            </a:r>
          </a:p>
          <a:p>
            <a:pPr>
              <a:lnSpc>
                <a:spcPct val="90000"/>
              </a:lnSpc>
            </a:pPr>
            <a:r>
              <a:rPr lang="es-PY" sz="2400"/>
              <a:t>Es descubrir nuevos principios generales.</a:t>
            </a:r>
          </a:p>
          <a:p>
            <a:pPr>
              <a:lnSpc>
                <a:spcPct val="90000"/>
              </a:lnSpc>
            </a:pPr>
            <a:r>
              <a:rPr lang="es-PY" sz="2400"/>
              <a:t>Parte de resultados anteriores para lograr otros nuevos.</a:t>
            </a:r>
          </a:p>
          <a:p>
            <a:pPr>
              <a:lnSpc>
                <a:spcPct val="90000"/>
              </a:lnSpc>
            </a:pPr>
            <a:r>
              <a:rPr lang="es-PY" sz="2400"/>
              <a:t>Debe: planear la metodología; recoger, analizar y registrar datos obtenidos.</a:t>
            </a:r>
          </a:p>
          <a:p>
            <a:pPr>
              <a:lnSpc>
                <a:spcPct val="90000"/>
              </a:lnSpc>
            </a:pPr>
            <a:r>
              <a:rPr lang="es-PY" sz="2400"/>
              <a:t>Debe ser objetiva. </a:t>
            </a:r>
          </a:p>
          <a:p>
            <a:pPr>
              <a:lnSpc>
                <a:spcPct val="90000"/>
              </a:lnSpc>
            </a:pPr>
            <a:endParaRPr lang="es-PY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/>
              <a:t>Investigación Cualitativa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Y"/>
              <a:t>Es una investigación interactiva cara a cara.</a:t>
            </a:r>
          </a:p>
          <a:p>
            <a:r>
              <a:rPr lang="es-PY"/>
              <a:t>La estrategia básica de recogida de datos se compone de las conversaciones y observaciones que normalmente realizamos sobre alumnos, colegas, organizaciones en las que trabajamos incluso, nuestras familias.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/>
              <a:t>Investigación cuantitativa.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PY" sz="2800"/>
              <a:t>Surge en los siglos XVIII y XIX en el proceso de consolidación del capitalismo y en el seno de la Sociedad Burguesa Occidental con la finalidad de analizar los conflictos sociales y el hecho económico como Universo complejo.</a:t>
            </a:r>
          </a:p>
          <a:p>
            <a:pPr>
              <a:lnSpc>
                <a:spcPct val="80000"/>
              </a:lnSpc>
            </a:pPr>
            <a:r>
              <a:rPr lang="es-PY" sz="2800"/>
              <a:t>Su racionalidad está fundamentada en el Cientificismo y el Racionalismo, como posturas Epistemológicas Institucionalistas.</a:t>
            </a:r>
          </a:p>
          <a:p>
            <a:pPr>
              <a:lnSpc>
                <a:spcPct val="80000"/>
              </a:lnSpc>
            </a:pPr>
            <a:r>
              <a:rPr lang="es-PY" sz="2800"/>
              <a:t>Su  representación de la realidad es parcial y atomizada.</a:t>
            </a:r>
          </a:p>
          <a:p>
            <a:pPr>
              <a:lnSpc>
                <a:spcPct val="80000"/>
              </a:lnSpc>
            </a:pPr>
            <a:r>
              <a:rPr lang="es-PY" sz="2800"/>
              <a:t>El experto se convierte en una autoridad de verdad.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3200"/>
              <a:t>Diferencias entre Investigación cualitativa y cuantitativa</a:t>
            </a:r>
          </a:p>
        </p:txBody>
      </p:sp>
      <p:graphicFrame>
        <p:nvGraphicFramePr>
          <p:cNvPr id="24628" name="Group 52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53228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Investigación cualitativa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Investigación cuantitativa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Centrada en la fenomenología y comprensión.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Basada en la inducción probabilística del positivismo lógico.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Observación naturista sin control.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Medición penetrante y controlada.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Subjetiva.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Objetiva.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Inferencias de sus datos.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Inferencias más allá de los datos.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Exploratoria, inductiva y descriptiva.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Confirmatoria, inferencial, deductiva.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Orientada al proceso.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Orientada al resultado.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Datos “ricos y profundos”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Datos “sólidos y repetibles”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generalizable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Generalizable.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Holista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Particularista.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Realidad dinámica.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Realidad estática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P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P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1468</Words>
  <Application>Microsoft PowerPoint</Application>
  <PresentationFormat>Presentación en pantalla (4:3)</PresentationFormat>
  <Paragraphs>172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Arial</vt:lpstr>
      <vt:lpstr>Diseño predeterminado</vt:lpstr>
      <vt:lpstr>METODOLOGIA DE LA INVESTIGACION UNIDAD II: LA INVESTIGACION CIENTIFICA</vt:lpstr>
      <vt:lpstr>¿Qué es la Investigación Científica?</vt:lpstr>
      <vt:lpstr>¿Qué es la Investigación?</vt:lpstr>
      <vt:lpstr>REALIDAD = INVESTIGACION</vt:lpstr>
      <vt:lpstr>ESQUEMA DEL PROCESO DE INVESTIGACION</vt:lpstr>
      <vt:lpstr>CARACTERISTICAS DE LA INVESTIGACION</vt:lpstr>
      <vt:lpstr>Investigación Cualitativa</vt:lpstr>
      <vt:lpstr>Investigación cuantitativa.</vt:lpstr>
      <vt:lpstr>Diferencias entre Investigación cualitativa y cuantitativa</vt:lpstr>
      <vt:lpstr>Ventajas e inconvenientes de los métodos cualitativos vs cuantitativos.</vt:lpstr>
      <vt:lpstr>FORMAS DE INVESTIGACION</vt:lpstr>
      <vt:lpstr>TIPOS DE INVESTIGACION</vt:lpstr>
      <vt:lpstr>INVESTIGACION HISTORICA</vt:lpstr>
      <vt:lpstr>Etapas de la Investigación histórica</vt:lpstr>
      <vt:lpstr>INVESTIGACION DESCRIPTIVA</vt:lpstr>
      <vt:lpstr>Diversos tipos de estudios descriptivos</vt:lpstr>
      <vt:lpstr>Etapas de la investigación descriptiva</vt:lpstr>
      <vt:lpstr>INVESTIGACION EXPERIMENTAL</vt:lpstr>
      <vt:lpstr>Etapas de la investigación experimental</vt:lpstr>
      <vt:lpstr>¿Qué tipo de estudio son los experimentos?</vt:lpstr>
      <vt:lpstr>OTROS TIPOS DE INVESTIGACION</vt:lpstr>
      <vt:lpstr>Observación participante</vt:lpstr>
      <vt:lpstr>LA INTERDISCIPLINARIEDAD</vt:lpstr>
    </vt:vector>
  </TitlesOfParts>
  <Company>SolvING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DE LA INVESTIGACION UNIDAD I: LA CIENCIA Y SUS GENERALIDADES</dc:title>
  <dc:creator>cualquiera</dc:creator>
  <cp:lastModifiedBy>Etienne</cp:lastModifiedBy>
  <cp:revision>22</cp:revision>
  <dcterms:created xsi:type="dcterms:W3CDTF">2008-03-31T03:49:50Z</dcterms:created>
  <dcterms:modified xsi:type="dcterms:W3CDTF">2015-01-24T13:13:00Z</dcterms:modified>
</cp:coreProperties>
</file>