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82" r:id="rId2"/>
    <p:sldId id="491" r:id="rId3"/>
    <p:sldId id="600" r:id="rId4"/>
    <p:sldId id="601" r:id="rId5"/>
    <p:sldId id="372" r:id="rId6"/>
    <p:sldId id="330" r:id="rId7"/>
    <p:sldId id="602" r:id="rId8"/>
    <p:sldId id="603" r:id="rId9"/>
    <p:sldId id="604" r:id="rId10"/>
    <p:sldId id="504" r:id="rId11"/>
    <p:sldId id="605" r:id="rId12"/>
    <p:sldId id="595" r:id="rId13"/>
    <p:sldId id="606" r:id="rId14"/>
    <p:sldId id="609" r:id="rId15"/>
    <p:sldId id="608" r:id="rId16"/>
    <p:sldId id="607" r:id="rId17"/>
    <p:sldId id="610" r:id="rId18"/>
    <p:sldId id="535" r:id="rId19"/>
    <p:sldId id="611" r:id="rId20"/>
    <p:sldId id="541" r:id="rId21"/>
    <p:sldId id="576" r:id="rId22"/>
    <p:sldId id="540" r:id="rId23"/>
    <p:sldId id="493" r:id="rId24"/>
    <p:sldId id="613" r:id="rId25"/>
    <p:sldId id="538" r:id="rId26"/>
    <p:sldId id="539" r:id="rId27"/>
    <p:sldId id="503" r:id="rId28"/>
    <p:sldId id="614" r:id="rId29"/>
    <p:sldId id="577" r:id="rId30"/>
    <p:sldId id="578" r:id="rId31"/>
    <p:sldId id="579" r:id="rId32"/>
    <p:sldId id="580" r:id="rId33"/>
    <p:sldId id="581" r:id="rId34"/>
    <p:sldId id="583" r:id="rId35"/>
    <p:sldId id="525" r:id="rId36"/>
    <p:sldId id="612" r:id="rId37"/>
    <p:sldId id="530" r:id="rId38"/>
    <p:sldId id="531" r:id="rId39"/>
    <p:sldId id="615" r:id="rId40"/>
    <p:sldId id="616" r:id="rId41"/>
    <p:sldId id="617" r:id="rId42"/>
    <p:sldId id="618" r:id="rId43"/>
    <p:sldId id="619" r:id="rId44"/>
    <p:sldId id="620" r:id="rId45"/>
    <p:sldId id="621" r:id="rId46"/>
    <p:sldId id="622" r:id="rId47"/>
    <p:sldId id="623" r:id="rId48"/>
    <p:sldId id="624" r:id="rId49"/>
    <p:sldId id="625" r:id="rId50"/>
    <p:sldId id="626" r:id="rId51"/>
    <p:sldId id="627" r:id="rId52"/>
    <p:sldId id="628" r:id="rId53"/>
    <p:sldId id="629" r:id="rId54"/>
    <p:sldId id="630" r:id="rId55"/>
    <p:sldId id="631" r:id="rId56"/>
    <p:sldId id="632" r:id="rId57"/>
    <p:sldId id="633" r:id="rId58"/>
    <p:sldId id="634" r:id="rId59"/>
    <p:sldId id="635" r:id="rId60"/>
  </p:sldIdLst>
  <p:sldSz cx="9144000" cy="6858000" type="screen4x3"/>
  <p:notesSz cx="6735763" cy="9591675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969696"/>
    <a:srgbClr val="FF3300"/>
    <a:srgbClr val="EAEAEA"/>
    <a:srgbClr val="33CC33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901" autoAdjust="0"/>
    <p:restoredTop sz="87500" autoAdjust="0"/>
  </p:normalViewPr>
  <p:slideViewPr>
    <p:cSldViewPr snapToGrid="0">
      <p:cViewPr>
        <p:scale>
          <a:sx n="50" d="100"/>
          <a:sy n="50" d="100"/>
        </p:scale>
        <p:origin x="-2178" y="-384"/>
      </p:cViewPr>
      <p:guideLst>
        <p:guide orient="horz" pos="2160"/>
        <p:guide pos="29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418"/>
    </p:cViewPr>
  </p:sorterViewPr>
  <p:notesViewPr>
    <p:cSldViewPr snapToGrid="0">
      <p:cViewPr varScale="1">
        <p:scale>
          <a:sx n="33" d="100"/>
          <a:sy n="33" d="100"/>
        </p:scale>
        <p:origin x="-1638" y="-84"/>
      </p:cViewPr>
      <p:guideLst>
        <p:guide orient="horz" pos="3021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9" tIns="45350" rIns="90699" bIns="45350" numCol="1" anchor="t" anchorCtr="0" compatLnSpc="1">
            <a:prstTxWarp prst="textNoShape">
              <a:avLst/>
            </a:prstTxWarp>
          </a:bodyPr>
          <a:lstStyle>
            <a:lvl1pPr defTabSz="906463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9" tIns="45350" rIns="90699" bIns="45350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7175"/>
            <a:ext cx="29194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9" tIns="45350" rIns="90699" bIns="45350" numCol="1" anchor="b" anchorCtr="0" compatLnSpc="1">
            <a:prstTxWarp prst="textNoShape">
              <a:avLst/>
            </a:prstTxWarp>
          </a:bodyPr>
          <a:lstStyle>
            <a:lvl1pPr defTabSz="906463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147175"/>
            <a:ext cx="29194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9" tIns="45350" rIns="90699" bIns="45350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 smtClean="0"/>
            </a:lvl1pPr>
          </a:lstStyle>
          <a:p>
            <a:pPr>
              <a:defRPr/>
            </a:pPr>
            <a:fld id="{83880977-D4B1-462A-80E1-63F499FCB8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7900" y="749300"/>
            <a:ext cx="4783138" cy="35877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4560888"/>
            <a:ext cx="4938713" cy="433705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0699" tIns="45350" rIns="90699" bIns="45350"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ltGray"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77825" y="1676400"/>
            <a:ext cx="8389938" cy="4421188"/>
            <a:chOff x="238" y="1056"/>
            <a:chExt cx="5285" cy="2785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38" y="1056"/>
              <a:ext cx="5285" cy="1393"/>
              <a:chOff x="238" y="1056"/>
              <a:chExt cx="5285" cy="1393"/>
            </a:xfrm>
          </p:grpSpPr>
          <p:sp>
            <p:nvSpPr>
              <p:cNvPr id="14" name="Rectangle 2"/>
              <p:cNvSpPr>
                <a:spLocks noChangeArrowheads="1"/>
              </p:cNvSpPr>
              <p:nvPr/>
            </p:nvSpPr>
            <p:spPr bwMode="ltGray">
              <a:xfrm>
                <a:off x="243" y="1057"/>
                <a:ext cx="5272" cy="1391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PY"/>
              </a:p>
            </p:txBody>
          </p:sp>
          <p:sp>
            <p:nvSpPr>
              <p:cNvPr id="15" name="Freeform 3"/>
              <p:cNvSpPr>
                <a:spLocks/>
              </p:cNvSpPr>
              <p:nvPr/>
            </p:nvSpPr>
            <p:spPr bwMode="ltGray">
              <a:xfrm>
                <a:off x="238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0" y="0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0" y="0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Y"/>
              </a:p>
            </p:txBody>
          </p:sp>
          <p:sp>
            <p:nvSpPr>
              <p:cNvPr id="16" name="Freeform 4"/>
              <p:cNvSpPr>
                <a:spLocks/>
              </p:cNvSpPr>
              <p:nvPr/>
            </p:nvSpPr>
            <p:spPr bwMode="ltGray">
              <a:xfrm>
                <a:off x="250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5272" y="1392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527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Y"/>
              </a:p>
            </p:txBody>
          </p:sp>
        </p:grp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240" y="3744"/>
              <a:ext cx="5281" cy="97"/>
              <a:chOff x="240" y="3744"/>
              <a:chExt cx="5281" cy="97"/>
            </a:xfrm>
          </p:grpSpPr>
          <p:sp>
            <p:nvSpPr>
              <p:cNvPr id="11" name="Rectangle 6"/>
              <p:cNvSpPr>
                <a:spLocks noChangeArrowheads="1"/>
              </p:cNvSpPr>
              <p:nvPr/>
            </p:nvSpPr>
            <p:spPr bwMode="ltGray">
              <a:xfrm>
                <a:off x="240" y="3744"/>
                <a:ext cx="5280" cy="96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PY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ltGray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Y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ltGray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5280" y="96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5280" y="96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Y"/>
              </a:p>
            </p:txBody>
          </p:sp>
        </p:grp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338" y="1200"/>
              <a:ext cx="97" cy="1104"/>
              <a:chOff x="338" y="1200"/>
              <a:chExt cx="97" cy="1104"/>
            </a:xfrm>
          </p:grpSpPr>
          <p:sp useBgFill="1">
            <p:nvSpPr>
              <p:cNvPr id="8" name="Rectangle 10"/>
              <p:cNvSpPr>
                <a:spLocks noChangeArrowheads="1"/>
              </p:cNvSpPr>
              <p:nvPr/>
            </p:nvSpPr>
            <p:spPr bwMode="ltGray">
              <a:xfrm>
                <a:off x="338" y="1201"/>
                <a:ext cx="96" cy="1103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PY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ltGray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96" y="1103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96" y="1103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Y"/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ltGray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Y"/>
              </a:p>
            </p:txBody>
          </p:sp>
        </p:grpSp>
      </p:grpSp>
      <p:sp>
        <p:nvSpPr>
          <p:cNvPr id="308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8366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Haga clic para modificar el estilo de título patrón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386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s-ES_tradnl"/>
              <a:t>Haga clic para modificar el estilo de subtítulo patrón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F18DBB-8796-460F-A238-CEE23AF6B9D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9A186-27C8-4B4B-A590-6EB7ADB281E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67500" y="342900"/>
            <a:ext cx="1943100" cy="55245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38200" y="342900"/>
            <a:ext cx="5676900" cy="55245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B8AE8-0AA4-4166-A9E0-0A4C4777510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D4C54-B919-49E4-AEEB-C47F8B3B2CA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3ABB1-A228-4159-9A83-D062A20EB51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E7645-F67B-44A3-885D-87985A954DE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5F6F5-0E49-4B63-996B-009F8F12209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9FA3-72C8-44E9-99DA-D36DDBEFB4D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79D93-D3D1-487C-B618-7623BC9594E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F7E66-3DD9-4EA4-88A3-89696345E48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4FB8A-DB45-418F-A5D6-9BBBFDFAB64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4"/>
          <p:cNvGrpSpPr>
            <a:grpSpLocks/>
          </p:cNvGrpSpPr>
          <p:nvPr/>
        </p:nvGrpSpPr>
        <p:grpSpPr bwMode="auto">
          <a:xfrm>
            <a:off x="381000" y="304800"/>
            <a:ext cx="8383588" cy="6022975"/>
            <a:chOff x="240" y="192"/>
            <a:chExt cx="5281" cy="3794"/>
          </a:xfrm>
        </p:grpSpPr>
        <p:grpSp>
          <p:nvGrpSpPr>
            <p:cNvPr id="2056" name="Group 5"/>
            <p:cNvGrpSpPr>
              <a:grpSpLocks/>
            </p:cNvGrpSpPr>
            <p:nvPr/>
          </p:nvGrpSpPr>
          <p:grpSpPr bwMode="auto">
            <a:xfrm>
              <a:off x="240" y="1008"/>
              <a:ext cx="5281" cy="2978"/>
              <a:chOff x="240" y="1008"/>
              <a:chExt cx="5281" cy="2978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245" y="1010"/>
                <a:ext cx="5269" cy="2976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PY"/>
              </a:p>
            </p:txBody>
          </p:sp>
          <p:sp>
            <p:nvSpPr>
              <p:cNvPr id="1027" name="Freeform 3"/>
              <p:cNvSpPr>
                <a:spLocks/>
              </p:cNvSpPr>
              <p:nvPr/>
            </p:nvSpPr>
            <p:spPr bwMode="ltGray">
              <a:xfrm>
                <a:off x="240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0" y="0"/>
                  </a:cxn>
                  <a:cxn ang="0">
                    <a:pos x="0" y="2976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Y"/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252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5268" y="2976"/>
                  </a:cxn>
                  <a:cxn ang="0">
                    <a:pos x="0" y="2976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Y"/>
              </a:p>
            </p:txBody>
          </p:sp>
        </p:grpSp>
        <p:grpSp>
          <p:nvGrpSpPr>
            <p:cNvPr id="2057" name="Group 9"/>
            <p:cNvGrpSpPr>
              <a:grpSpLocks/>
            </p:cNvGrpSpPr>
            <p:nvPr/>
          </p:nvGrpSpPr>
          <p:grpSpPr bwMode="auto">
            <a:xfrm>
              <a:off x="336" y="1103"/>
              <a:ext cx="97" cy="2785"/>
              <a:chOff x="336" y="1103"/>
              <a:chExt cx="97" cy="2785"/>
            </a:xfrm>
          </p:grpSpPr>
          <p:sp useBgFill="1">
            <p:nvSpPr>
              <p:cNvPr id="1030" name="Rectangle 6"/>
              <p:cNvSpPr>
                <a:spLocks noChangeArrowheads="1"/>
              </p:cNvSpPr>
              <p:nvPr/>
            </p:nvSpPr>
            <p:spPr bwMode="ltGray">
              <a:xfrm>
                <a:off x="336" y="1104"/>
                <a:ext cx="96" cy="2784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PY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96" y="2784"/>
                  </a:cxn>
                  <a:cxn ang="0">
                    <a:pos x="96" y="0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Y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Y"/>
              </a:p>
            </p:txBody>
          </p:sp>
        </p:grpSp>
        <p:grpSp>
          <p:nvGrpSpPr>
            <p:cNvPr id="2058" name="Group 13"/>
            <p:cNvGrpSpPr>
              <a:grpSpLocks/>
            </p:cNvGrpSpPr>
            <p:nvPr/>
          </p:nvGrpSpPr>
          <p:grpSpPr bwMode="auto">
            <a:xfrm>
              <a:off x="240" y="192"/>
              <a:ext cx="193" cy="721"/>
              <a:chOff x="240" y="192"/>
              <a:chExt cx="193" cy="721"/>
            </a:xfrm>
          </p:grpSpPr>
          <p:sp>
            <p:nvSpPr>
              <p:cNvPr id="1034" name="Rectangle 10"/>
              <p:cNvSpPr>
                <a:spLocks noChangeArrowheads="1"/>
              </p:cNvSpPr>
              <p:nvPr/>
            </p:nvSpPr>
            <p:spPr bwMode="ltGray">
              <a:xfrm>
                <a:off x="240" y="192"/>
                <a:ext cx="192" cy="72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PY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0" y="0"/>
                  </a:cxn>
                  <a:cxn ang="0">
                    <a:pos x="0" y="720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Y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ltGray"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92" y="720"/>
                  </a:cxn>
                  <a:cxn ang="0">
                    <a:pos x="0" y="720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Y"/>
              </a:p>
            </p:txBody>
          </p:sp>
        </p:grpSp>
      </p:grpSp>
      <p:sp>
        <p:nvSpPr>
          <p:cNvPr id="20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429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patrón</a:t>
            </a:r>
          </a:p>
        </p:txBody>
      </p:sp>
      <p:sp>
        <p:nvSpPr>
          <p:cNvPr id="20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A028310-B354-4CF0-AAE1-FD94096D16D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D92FF8-D092-4A6E-93E8-499FB2DE7691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768350" y="0"/>
            <a:ext cx="7969250" cy="139700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25475" y="192088"/>
            <a:ext cx="81502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/>
              <a:t>UNIVERSIDAD NACIONAL DE ASUNCION</a:t>
            </a:r>
          </a:p>
          <a:p>
            <a:pPr algn="ctr">
              <a:spcBef>
                <a:spcPct val="50000"/>
              </a:spcBef>
            </a:pPr>
            <a:r>
              <a:rPr lang="es-ES_tradnl" sz="2000" b="1"/>
              <a:t>FACULTAD DE DERECHO YCIENCIAS SOCIALES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2788" y="1649413"/>
            <a:ext cx="2025650" cy="1069975"/>
            <a:chOff x="3076" y="1139"/>
            <a:chExt cx="2428" cy="1406"/>
          </a:xfrm>
        </p:grpSpPr>
        <p:grpSp>
          <p:nvGrpSpPr>
            <p:cNvPr id="1035" name="Group 5"/>
            <p:cNvGrpSpPr>
              <a:grpSpLocks/>
            </p:cNvGrpSpPr>
            <p:nvPr/>
          </p:nvGrpSpPr>
          <p:grpSpPr bwMode="auto">
            <a:xfrm>
              <a:off x="3076" y="1139"/>
              <a:ext cx="2428" cy="1406"/>
              <a:chOff x="3076" y="1139"/>
              <a:chExt cx="2428" cy="1406"/>
            </a:xfrm>
          </p:grpSpPr>
          <p:sp>
            <p:nvSpPr>
              <p:cNvPr id="32774" name="Rectangle 6"/>
              <p:cNvSpPr>
                <a:spLocks noChangeArrowheads="1"/>
              </p:cNvSpPr>
              <p:nvPr/>
            </p:nvSpPr>
            <p:spPr bwMode="auto">
              <a:xfrm>
                <a:off x="3076" y="1139"/>
                <a:ext cx="2428" cy="467"/>
              </a:xfrm>
              <a:prstGeom prst="rect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s-PY"/>
              </a:p>
            </p:txBody>
          </p:sp>
          <p:sp>
            <p:nvSpPr>
              <p:cNvPr id="32775" name="Rectangle 7"/>
              <p:cNvSpPr>
                <a:spLocks noChangeArrowheads="1"/>
              </p:cNvSpPr>
              <p:nvPr/>
            </p:nvSpPr>
            <p:spPr bwMode="auto">
              <a:xfrm>
                <a:off x="3078" y="1606"/>
                <a:ext cx="2426" cy="4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s-PY"/>
              </a:p>
            </p:txBody>
          </p:sp>
          <p:sp>
            <p:nvSpPr>
              <p:cNvPr id="32776" name="Rectangle 8"/>
              <p:cNvSpPr>
                <a:spLocks noChangeArrowheads="1"/>
              </p:cNvSpPr>
              <p:nvPr/>
            </p:nvSpPr>
            <p:spPr bwMode="auto">
              <a:xfrm>
                <a:off x="3078" y="2078"/>
                <a:ext cx="2426" cy="46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s-PY"/>
              </a:p>
            </p:txBody>
          </p:sp>
        </p:grpSp>
        <p:graphicFrame>
          <p:nvGraphicFramePr>
            <p:cNvPr id="1026" name="Object 9"/>
            <p:cNvGraphicFramePr>
              <a:graphicFrameLocks/>
            </p:cNvGraphicFramePr>
            <p:nvPr/>
          </p:nvGraphicFramePr>
          <p:xfrm>
            <a:off x="4091" y="1630"/>
            <a:ext cx="421" cy="425"/>
          </p:xfrm>
          <a:graphic>
            <a:graphicData uri="http://schemas.openxmlformats.org/presentationml/2006/ole">
              <p:oleObj spid="_x0000_s1026" r:id="rId6" imgW="5715000" imgH="5762520" progId="">
                <p:embed/>
              </p:oleObj>
            </a:graphicData>
          </a:graphic>
        </p:graphicFrame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572000" y="1835150"/>
            <a:ext cx="3975100" cy="4271963"/>
            <a:chOff x="1360" y="2357"/>
            <a:chExt cx="467" cy="507"/>
          </a:xfrm>
        </p:grpSpPr>
        <p:sp>
          <p:nvSpPr>
            <p:cNvPr id="1033" name="Freeform 12"/>
            <p:cNvSpPr>
              <a:spLocks/>
            </p:cNvSpPr>
            <p:nvPr/>
          </p:nvSpPr>
          <p:spPr bwMode="auto">
            <a:xfrm>
              <a:off x="1360" y="2357"/>
              <a:ext cx="467" cy="460"/>
            </a:xfrm>
            <a:custGeom>
              <a:avLst/>
              <a:gdLst>
                <a:gd name="T0" fmla="*/ 0 w 467"/>
                <a:gd name="T1" fmla="*/ 195 h 460"/>
                <a:gd name="T2" fmla="*/ 20 w 467"/>
                <a:gd name="T3" fmla="*/ 113 h 460"/>
                <a:gd name="T4" fmla="*/ 18 w 467"/>
                <a:gd name="T5" fmla="*/ 86 h 460"/>
                <a:gd name="T6" fmla="*/ 28 w 467"/>
                <a:gd name="T7" fmla="*/ 72 h 460"/>
                <a:gd name="T8" fmla="*/ 40 w 467"/>
                <a:gd name="T9" fmla="*/ 45 h 460"/>
                <a:gd name="T10" fmla="*/ 44 w 467"/>
                <a:gd name="T11" fmla="*/ 24 h 460"/>
                <a:gd name="T12" fmla="*/ 48 w 467"/>
                <a:gd name="T13" fmla="*/ 16 h 460"/>
                <a:gd name="T14" fmla="*/ 84 w 467"/>
                <a:gd name="T15" fmla="*/ 14 h 460"/>
                <a:gd name="T16" fmla="*/ 108 w 467"/>
                <a:gd name="T17" fmla="*/ 4 h 460"/>
                <a:gd name="T18" fmla="*/ 143 w 467"/>
                <a:gd name="T19" fmla="*/ 2 h 460"/>
                <a:gd name="T20" fmla="*/ 171 w 467"/>
                <a:gd name="T21" fmla="*/ 0 h 460"/>
                <a:gd name="T22" fmla="*/ 197 w 467"/>
                <a:gd name="T23" fmla="*/ 0 h 460"/>
                <a:gd name="T24" fmla="*/ 213 w 467"/>
                <a:gd name="T25" fmla="*/ 4 h 460"/>
                <a:gd name="T26" fmla="*/ 227 w 467"/>
                <a:gd name="T27" fmla="*/ 18 h 460"/>
                <a:gd name="T28" fmla="*/ 248 w 467"/>
                <a:gd name="T29" fmla="*/ 16 h 460"/>
                <a:gd name="T30" fmla="*/ 258 w 467"/>
                <a:gd name="T31" fmla="*/ 64 h 460"/>
                <a:gd name="T32" fmla="*/ 254 w 467"/>
                <a:gd name="T33" fmla="*/ 72 h 460"/>
                <a:gd name="T34" fmla="*/ 264 w 467"/>
                <a:gd name="T35" fmla="*/ 82 h 460"/>
                <a:gd name="T36" fmla="*/ 266 w 467"/>
                <a:gd name="T37" fmla="*/ 119 h 460"/>
                <a:gd name="T38" fmla="*/ 268 w 467"/>
                <a:gd name="T39" fmla="*/ 132 h 460"/>
                <a:gd name="T40" fmla="*/ 260 w 467"/>
                <a:gd name="T41" fmla="*/ 150 h 460"/>
                <a:gd name="T42" fmla="*/ 260 w 467"/>
                <a:gd name="T43" fmla="*/ 169 h 460"/>
                <a:gd name="T44" fmla="*/ 278 w 467"/>
                <a:gd name="T45" fmla="*/ 169 h 460"/>
                <a:gd name="T46" fmla="*/ 292 w 467"/>
                <a:gd name="T47" fmla="*/ 177 h 460"/>
                <a:gd name="T48" fmla="*/ 308 w 467"/>
                <a:gd name="T49" fmla="*/ 173 h 460"/>
                <a:gd name="T50" fmla="*/ 320 w 467"/>
                <a:gd name="T51" fmla="*/ 184 h 460"/>
                <a:gd name="T52" fmla="*/ 336 w 467"/>
                <a:gd name="T53" fmla="*/ 177 h 460"/>
                <a:gd name="T54" fmla="*/ 342 w 467"/>
                <a:gd name="T55" fmla="*/ 173 h 460"/>
                <a:gd name="T56" fmla="*/ 355 w 467"/>
                <a:gd name="T57" fmla="*/ 179 h 460"/>
                <a:gd name="T58" fmla="*/ 375 w 467"/>
                <a:gd name="T59" fmla="*/ 186 h 460"/>
                <a:gd name="T60" fmla="*/ 385 w 467"/>
                <a:gd name="T61" fmla="*/ 184 h 460"/>
                <a:gd name="T62" fmla="*/ 393 w 467"/>
                <a:gd name="T63" fmla="*/ 200 h 460"/>
                <a:gd name="T64" fmla="*/ 393 w 467"/>
                <a:gd name="T65" fmla="*/ 215 h 460"/>
                <a:gd name="T66" fmla="*/ 393 w 467"/>
                <a:gd name="T67" fmla="*/ 231 h 460"/>
                <a:gd name="T68" fmla="*/ 399 w 467"/>
                <a:gd name="T69" fmla="*/ 248 h 460"/>
                <a:gd name="T70" fmla="*/ 399 w 467"/>
                <a:gd name="T71" fmla="*/ 262 h 460"/>
                <a:gd name="T72" fmla="*/ 407 w 467"/>
                <a:gd name="T73" fmla="*/ 272 h 460"/>
                <a:gd name="T74" fmla="*/ 405 w 467"/>
                <a:gd name="T75" fmla="*/ 281 h 460"/>
                <a:gd name="T76" fmla="*/ 417 w 467"/>
                <a:gd name="T77" fmla="*/ 285 h 460"/>
                <a:gd name="T78" fmla="*/ 435 w 467"/>
                <a:gd name="T79" fmla="*/ 285 h 460"/>
                <a:gd name="T80" fmla="*/ 445 w 467"/>
                <a:gd name="T81" fmla="*/ 274 h 460"/>
                <a:gd name="T82" fmla="*/ 455 w 467"/>
                <a:gd name="T83" fmla="*/ 274 h 460"/>
                <a:gd name="T84" fmla="*/ 466 w 467"/>
                <a:gd name="T85" fmla="*/ 283 h 460"/>
                <a:gd name="T86" fmla="*/ 461 w 467"/>
                <a:gd name="T87" fmla="*/ 314 h 460"/>
                <a:gd name="T88" fmla="*/ 453 w 467"/>
                <a:gd name="T89" fmla="*/ 351 h 460"/>
                <a:gd name="T90" fmla="*/ 453 w 467"/>
                <a:gd name="T91" fmla="*/ 370 h 460"/>
                <a:gd name="T92" fmla="*/ 449 w 467"/>
                <a:gd name="T93" fmla="*/ 372 h 460"/>
                <a:gd name="T94" fmla="*/ 441 w 467"/>
                <a:gd name="T95" fmla="*/ 388 h 460"/>
                <a:gd name="T96" fmla="*/ 443 w 467"/>
                <a:gd name="T97" fmla="*/ 405 h 460"/>
                <a:gd name="T98" fmla="*/ 441 w 467"/>
                <a:gd name="T99" fmla="*/ 427 h 460"/>
                <a:gd name="T100" fmla="*/ 439 w 467"/>
                <a:gd name="T101" fmla="*/ 446 h 460"/>
                <a:gd name="T102" fmla="*/ 431 w 467"/>
                <a:gd name="T103" fmla="*/ 459 h 4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7"/>
                <a:gd name="T157" fmla="*/ 0 h 460"/>
                <a:gd name="T158" fmla="*/ 467 w 467"/>
                <a:gd name="T159" fmla="*/ 460 h 4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7" h="460">
                  <a:moveTo>
                    <a:pt x="0" y="195"/>
                  </a:moveTo>
                  <a:lnTo>
                    <a:pt x="20" y="113"/>
                  </a:lnTo>
                  <a:lnTo>
                    <a:pt x="18" y="86"/>
                  </a:lnTo>
                  <a:lnTo>
                    <a:pt x="28" y="72"/>
                  </a:lnTo>
                  <a:lnTo>
                    <a:pt x="40" y="45"/>
                  </a:lnTo>
                  <a:lnTo>
                    <a:pt x="44" y="24"/>
                  </a:lnTo>
                  <a:lnTo>
                    <a:pt x="48" y="16"/>
                  </a:lnTo>
                  <a:lnTo>
                    <a:pt x="84" y="14"/>
                  </a:lnTo>
                  <a:lnTo>
                    <a:pt x="108" y="4"/>
                  </a:lnTo>
                  <a:lnTo>
                    <a:pt x="143" y="2"/>
                  </a:lnTo>
                  <a:lnTo>
                    <a:pt x="171" y="0"/>
                  </a:lnTo>
                  <a:lnTo>
                    <a:pt x="197" y="0"/>
                  </a:lnTo>
                  <a:lnTo>
                    <a:pt x="213" y="4"/>
                  </a:lnTo>
                  <a:lnTo>
                    <a:pt x="227" y="18"/>
                  </a:lnTo>
                  <a:lnTo>
                    <a:pt x="248" y="16"/>
                  </a:lnTo>
                  <a:lnTo>
                    <a:pt x="258" y="64"/>
                  </a:lnTo>
                  <a:lnTo>
                    <a:pt x="254" y="72"/>
                  </a:lnTo>
                  <a:lnTo>
                    <a:pt x="264" y="82"/>
                  </a:lnTo>
                  <a:lnTo>
                    <a:pt x="266" y="119"/>
                  </a:lnTo>
                  <a:lnTo>
                    <a:pt x="268" y="132"/>
                  </a:lnTo>
                  <a:lnTo>
                    <a:pt x="260" y="150"/>
                  </a:lnTo>
                  <a:lnTo>
                    <a:pt x="260" y="169"/>
                  </a:lnTo>
                  <a:lnTo>
                    <a:pt x="278" y="169"/>
                  </a:lnTo>
                  <a:lnTo>
                    <a:pt x="292" y="177"/>
                  </a:lnTo>
                  <a:lnTo>
                    <a:pt x="308" y="173"/>
                  </a:lnTo>
                  <a:lnTo>
                    <a:pt x="320" y="184"/>
                  </a:lnTo>
                  <a:lnTo>
                    <a:pt x="336" y="177"/>
                  </a:lnTo>
                  <a:lnTo>
                    <a:pt x="342" y="173"/>
                  </a:lnTo>
                  <a:lnTo>
                    <a:pt x="355" y="179"/>
                  </a:lnTo>
                  <a:lnTo>
                    <a:pt x="375" y="186"/>
                  </a:lnTo>
                  <a:lnTo>
                    <a:pt x="385" y="184"/>
                  </a:lnTo>
                  <a:lnTo>
                    <a:pt x="393" y="200"/>
                  </a:lnTo>
                  <a:lnTo>
                    <a:pt x="393" y="215"/>
                  </a:lnTo>
                  <a:lnTo>
                    <a:pt x="393" y="231"/>
                  </a:lnTo>
                  <a:lnTo>
                    <a:pt x="399" y="248"/>
                  </a:lnTo>
                  <a:lnTo>
                    <a:pt x="399" y="262"/>
                  </a:lnTo>
                  <a:lnTo>
                    <a:pt x="407" y="272"/>
                  </a:lnTo>
                  <a:lnTo>
                    <a:pt x="405" y="281"/>
                  </a:lnTo>
                  <a:lnTo>
                    <a:pt x="417" y="285"/>
                  </a:lnTo>
                  <a:lnTo>
                    <a:pt x="435" y="285"/>
                  </a:lnTo>
                  <a:lnTo>
                    <a:pt x="445" y="274"/>
                  </a:lnTo>
                  <a:lnTo>
                    <a:pt x="455" y="274"/>
                  </a:lnTo>
                  <a:lnTo>
                    <a:pt x="466" y="283"/>
                  </a:lnTo>
                  <a:lnTo>
                    <a:pt x="461" y="314"/>
                  </a:lnTo>
                  <a:lnTo>
                    <a:pt x="453" y="351"/>
                  </a:lnTo>
                  <a:lnTo>
                    <a:pt x="453" y="370"/>
                  </a:lnTo>
                  <a:lnTo>
                    <a:pt x="449" y="372"/>
                  </a:lnTo>
                  <a:lnTo>
                    <a:pt x="441" y="388"/>
                  </a:lnTo>
                  <a:lnTo>
                    <a:pt x="443" y="405"/>
                  </a:lnTo>
                  <a:lnTo>
                    <a:pt x="441" y="427"/>
                  </a:lnTo>
                  <a:lnTo>
                    <a:pt x="439" y="446"/>
                  </a:lnTo>
                  <a:lnTo>
                    <a:pt x="431" y="459"/>
                  </a:lnTo>
                </a:path>
              </a:pathLst>
            </a:custGeom>
            <a:gradFill rotWithShape="0">
              <a:gsLst>
                <a:gs pos="0">
                  <a:srgbClr val="FF9933"/>
                </a:gs>
                <a:gs pos="50000">
                  <a:srgbClr val="FFFF99"/>
                </a:gs>
                <a:gs pos="100000">
                  <a:srgbClr val="FF9933"/>
                </a:gs>
              </a:gsLst>
              <a:lin ang="5400000" scaled="1"/>
            </a:gradFill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1034" name="Freeform 13"/>
            <p:cNvSpPr>
              <a:spLocks/>
            </p:cNvSpPr>
            <p:nvPr/>
          </p:nvSpPr>
          <p:spPr bwMode="auto">
            <a:xfrm>
              <a:off x="1360" y="2550"/>
              <a:ext cx="433" cy="314"/>
            </a:xfrm>
            <a:custGeom>
              <a:avLst/>
              <a:gdLst>
                <a:gd name="T0" fmla="*/ 432 w 433"/>
                <a:gd name="T1" fmla="*/ 263 h 314"/>
                <a:gd name="T2" fmla="*/ 407 w 433"/>
                <a:gd name="T3" fmla="*/ 281 h 314"/>
                <a:gd name="T4" fmla="*/ 405 w 433"/>
                <a:gd name="T5" fmla="*/ 290 h 314"/>
                <a:gd name="T6" fmla="*/ 393 w 433"/>
                <a:gd name="T7" fmla="*/ 292 h 314"/>
                <a:gd name="T8" fmla="*/ 383 w 433"/>
                <a:gd name="T9" fmla="*/ 306 h 314"/>
                <a:gd name="T10" fmla="*/ 371 w 433"/>
                <a:gd name="T11" fmla="*/ 300 h 314"/>
                <a:gd name="T12" fmla="*/ 355 w 433"/>
                <a:gd name="T13" fmla="*/ 300 h 314"/>
                <a:gd name="T14" fmla="*/ 347 w 433"/>
                <a:gd name="T15" fmla="*/ 313 h 314"/>
                <a:gd name="T16" fmla="*/ 343 w 433"/>
                <a:gd name="T17" fmla="*/ 313 h 314"/>
                <a:gd name="T18" fmla="*/ 337 w 433"/>
                <a:gd name="T19" fmla="*/ 310 h 314"/>
                <a:gd name="T20" fmla="*/ 331 w 433"/>
                <a:gd name="T21" fmla="*/ 304 h 314"/>
                <a:gd name="T22" fmla="*/ 322 w 433"/>
                <a:gd name="T23" fmla="*/ 304 h 314"/>
                <a:gd name="T24" fmla="*/ 312 w 433"/>
                <a:gd name="T25" fmla="*/ 304 h 314"/>
                <a:gd name="T26" fmla="*/ 304 w 433"/>
                <a:gd name="T27" fmla="*/ 304 h 314"/>
                <a:gd name="T28" fmla="*/ 298 w 433"/>
                <a:gd name="T29" fmla="*/ 304 h 314"/>
                <a:gd name="T30" fmla="*/ 290 w 433"/>
                <a:gd name="T31" fmla="*/ 302 h 314"/>
                <a:gd name="T32" fmla="*/ 282 w 433"/>
                <a:gd name="T33" fmla="*/ 300 h 314"/>
                <a:gd name="T34" fmla="*/ 270 w 433"/>
                <a:gd name="T35" fmla="*/ 298 h 314"/>
                <a:gd name="T36" fmla="*/ 260 w 433"/>
                <a:gd name="T37" fmla="*/ 298 h 314"/>
                <a:gd name="T38" fmla="*/ 254 w 433"/>
                <a:gd name="T39" fmla="*/ 298 h 314"/>
                <a:gd name="T40" fmla="*/ 250 w 433"/>
                <a:gd name="T41" fmla="*/ 296 h 314"/>
                <a:gd name="T42" fmla="*/ 246 w 433"/>
                <a:gd name="T43" fmla="*/ 296 h 314"/>
                <a:gd name="T44" fmla="*/ 236 w 433"/>
                <a:gd name="T45" fmla="*/ 300 h 314"/>
                <a:gd name="T46" fmla="*/ 230 w 433"/>
                <a:gd name="T47" fmla="*/ 298 h 314"/>
                <a:gd name="T48" fmla="*/ 236 w 433"/>
                <a:gd name="T49" fmla="*/ 290 h 314"/>
                <a:gd name="T50" fmla="*/ 246 w 433"/>
                <a:gd name="T51" fmla="*/ 275 h 314"/>
                <a:gd name="T52" fmla="*/ 250 w 433"/>
                <a:gd name="T53" fmla="*/ 267 h 314"/>
                <a:gd name="T54" fmla="*/ 256 w 433"/>
                <a:gd name="T55" fmla="*/ 255 h 314"/>
                <a:gd name="T56" fmla="*/ 256 w 433"/>
                <a:gd name="T57" fmla="*/ 242 h 314"/>
                <a:gd name="T58" fmla="*/ 256 w 433"/>
                <a:gd name="T59" fmla="*/ 234 h 314"/>
                <a:gd name="T60" fmla="*/ 266 w 433"/>
                <a:gd name="T61" fmla="*/ 226 h 314"/>
                <a:gd name="T62" fmla="*/ 272 w 433"/>
                <a:gd name="T63" fmla="*/ 217 h 314"/>
                <a:gd name="T64" fmla="*/ 274 w 433"/>
                <a:gd name="T65" fmla="*/ 205 h 314"/>
                <a:gd name="T66" fmla="*/ 284 w 433"/>
                <a:gd name="T67" fmla="*/ 197 h 314"/>
                <a:gd name="T68" fmla="*/ 288 w 433"/>
                <a:gd name="T69" fmla="*/ 193 h 314"/>
                <a:gd name="T70" fmla="*/ 288 w 433"/>
                <a:gd name="T71" fmla="*/ 188 h 314"/>
                <a:gd name="T72" fmla="*/ 288 w 433"/>
                <a:gd name="T73" fmla="*/ 180 h 314"/>
                <a:gd name="T74" fmla="*/ 286 w 433"/>
                <a:gd name="T75" fmla="*/ 176 h 314"/>
                <a:gd name="T76" fmla="*/ 277 w 433"/>
                <a:gd name="T77" fmla="*/ 172 h 314"/>
                <a:gd name="T78" fmla="*/ 266 w 433"/>
                <a:gd name="T79" fmla="*/ 166 h 314"/>
                <a:gd name="T80" fmla="*/ 250 w 433"/>
                <a:gd name="T81" fmla="*/ 157 h 314"/>
                <a:gd name="T82" fmla="*/ 238 w 433"/>
                <a:gd name="T83" fmla="*/ 155 h 314"/>
                <a:gd name="T84" fmla="*/ 226 w 433"/>
                <a:gd name="T85" fmla="*/ 151 h 314"/>
                <a:gd name="T86" fmla="*/ 209 w 433"/>
                <a:gd name="T87" fmla="*/ 139 h 314"/>
                <a:gd name="T88" fmla="*/ 193 w 433"/>
                <a:gd name="T89" fmla="*/ 135 h 314"/>
                <a:gd name="T90" fmla="*/ 185 w 433"/>
                <a:gd name="T91" fmla="*/ 128 h 314"/>
                <a:gd name="T92" fmla="*/ 177 w 433"/>
                <a:gd name="T93" fmla="*/ 116 h 314"/>
                <a:gd name="T94" fmla="*/ 157 w 433"/>
                <a:gd name="T95" fmla="*/ 112 h 314"/>
                <a:gd name="T96" fmla="*/ 147 w 433"/>
                <a:gd name="T97" fmla="*/ 102 h 314"/>
                <a:gd name="T98" fmla="*/ 129 w 433"/>
                <a:gd name="T99" fmla="*/ 104 h 314"/>
                <a:gd name="T100" fmla="*/ 111 w 433"/>
                <a:gd name="T101" fmla="*/ 95 h 314"/>
                <a:gd name="T102" fmla="*/ 88 w 433"/>
                <a:gd name="T103" fmla="*/ 89 h 314"/>
                <a:gd name="T104" fmla="*/ 86 w 433"/>
                <a:gd name="T105" fmla="*/ 79 h 314"/>
                <a:gd name="T106" fmla="*/ 76 w 433"/>
                <a:gd name="T107" fmla="*/ 66 h 314"/>
                <a:gd name="T108" fmla="*/ 62 w 433"/>
                <a:gd name="T109" fmla="*/ 60 h 314"/>
                <a:gd name="T110" fmla="*/ 44 w 433"/>
                <a:gd name="T111" fmla="*/ 56 h 314"/>
                <a:gd name="T112" fmla="*/ 32 w 433"/>
                <a:gd name="T113" fmla="*/ 46 h 314"/>
                <a:gd name="T114" fmla="*/ 32 w 433"/>
                <a:gd name="T115" fmla="*/ 29 h 314"/>
                <a:gd name="T116" fmla="*/ 20 w 433"/>
                <a:gd name="T117" fmla="*/ 17 h 314"/>
                <a:gd name="T118" fmla="*/ 0 w 433"/>
                <a:gd name="T119" fmla="*/ 0 h 3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3"/>
                <a:gd name="T181" fmla="*/ 0 h 314"/>
                <a:gd name="T182" fmla="*/ 433 w 433"/>
                <a:gd name="T183" fmla="*/ 314 h 31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3" h="314">
                  <a:moveTo>
                    <a:pt x="432" y="263"/>
                  </a:moveTo>
                  <a:lnTo>
                    <a:pt x="407" y="281"/>
                  </a:lnTo>
                  <a:lnTo>
                    <a:pt x="405" y="290"/>
                  </a:lnTo>
                  <a:lnTo>
                    <a:pt x="393" y="292"/>
                  </a:lnTo>
                  <a:lnTo>
                    <a:pt x="383" y="306"/>
                  </a:lnTo>
                  <a:lnTo>
                    <a:pt x="371" y="300"/>
                  </a:lnTo>
                  <a:lnTo>
                    <a:pt x="355" y="300"/>
                  </a:lnTo>
                  <a:lnTo>
                    <a:pt x="347" y="313"/>
                  </a:lnTo>
                  <a:lnTo>
                    <a:pt x="343" y="313"/>
                  </a:lnTo>
                  <a:lnTo>
                    <a:pt x="337" y="310"/>
                  </a:lnTo>
                  <a:lnTo>
                    <a:pt x="331" y="304"/>
                  </a:lnTo>
                  <a:lnTo>
                    <a:pt x="322" y="304"/>
                  </a:lnTo>
                  <a:lnTo>
                    <a:pt x="312" y="304"/>
                  </a:lnTo>
                  <a:lnTo>
                    <a:pt x="304" y="304"/>
                  </a:lnTo>
                  <a:lnTo>
                    <a:pt x="298" y="304"/>
                  </a:lnTo>
                  <a:lnTo>
                    <a:pt x="290" y="302"/>
                  </a:lnTo>
                  <a:lnTo>
                    <a:pt x="282" y="300"/>
                  </a:lnTo>
                  <a:lnTo>
                    <a:pt x="270" y="298"/>
                  </a:lnTo>
                  <a:lnTo>
                    <a:pt x="260" y="298"/>
                  </a:lnTo>
                  <a:lnTo>
                    <a:pt x="254" y="298"/>
                  </a:lnTo>
                  <a:lnTo>
                    <a:pt x="250" y="296"/>
                  </a:lnTo>
                  <a:lnTo>
                    <a:pt x="246" y="296"/>
                  </a:lnTo>
                  <a:lnTo>
                    <a:pt x="236" y="300"/>
                  </a:lnTo>
                  <a:lnTo>
                    <a:pt x="230" y="298"/>
                  </a:lnTo>
                  <a:lnTo>
                    <a:pt x="236" y="290"/>
                  </a:lnTo>
                  <a:lnTo>
                    <a:pt x="246" y="275"/>
                  </a:lnTo>
                  <a:lnTo>
                    <a:pt x="250" y="267"/>
                  </a:lnTo>
                  <a:lnTo>
                    <a:pt x="256" y="255"/>
                  </a:lnTo>
                  <a:lnTo>
                    <a:pt x="256" y="242"/>
                  </a:lnTo>
                  <a:lnTo>
                    <a:pt x="256" y="234"/>
                  </a:lnTo>
                  <a:lnTo>
                    <a:pt x="266" y="226"/>
                  </a:lnTo>
                  <a:lnTo>
                    <a:pt x="272" y="217"/>
                  </a:lnTo>
                  <a:lnTo>
                    <a:pt x="274" y="205"/>
                  </a:lnTo>
                  <a:lnTo>
                    <a:pt x="284" y="197"/>
                  </a:lnTo>
                  <a:lnTo>
                    <a:pt x="288" y="193"/>
                  </a:lnTo>
                  <a:lnTo>
                    <a:pt x="288" y="188"/>
                  </a:lnTo>
                  <a:lnTo>
                    <a:pt x="288" y="180"/>
                  </a:lnTo>
                  <a:lnTo>
                    <a:pt x="286" y="176"/>
                  </a:lnTo>
                  <a:lnTo>
                    <a:pt x="277" y="172"/>
                  </a:lnTo>
                  <a:lnTo>
                    <a:pt x="266" y="166"/>
                  </a:lnTo>
                  <a:lnTo>
                    <a:pt x="250" y="157"/>
                  </a:lnTo>
                  <a:lnTo>
                    <a:pt x="238" y="155"/>
                  </a:lnTo>
                  <a:lnTo>
                    <a:pt x="226" y="151"/>
                  </a:lnTo>
                  <a:lnTo>
                    <a:pt x="209" y="139"/>
                  </a:lnTo>
                  <a:lnTo>
                    <a:pt x="193" y="135"/>
                  </a:lnTo>
                  <a:lnTo>
                    <a:pt x="185" y="128"/>
                  </a:lnTo>
                  <a:lnTo>
                    <a:pt x="177" y="116"/>
                  </a:lnTo>
                  <a:lnTo>
                    <a:pt x="157" y="112"/>
                  </a:lnTo>
                  <a:lnTo>
                    <a:pt x="147" y="102"/>
                  </a:lnTo>
                  <a:lnTo>
                    <a:pt x="129" y="104"/>
                  </a:lnTo>
                  <a:lnTo>
                    <a:pt x="111" y="95"/>
                  </a:lnTo>
                  <a:lnTo>
                    <a:pt x="88" y="89"/>
                  </a:lnTo>
                  <a:lnTo>
                    <a:pt x="86" y="79"/>
                  </a:lnTo>
                  <a:lnTo>
                    <a:pt x="76" y="66"/>
                  </a:lnTo>
                  <a:lnTo>
                    <a:pt x="62" y="60"/>
                  </a:lnTo>
                  <a:lnTo>
                    <a:pt x="44" y="56"/>
                  </a:lnTo>
                  <a:lnTo>
                    <a:pt x="32" y="46"/>
                  </a:lnTo>
                  <a:lnTo>
                    <a:pt x="32" y="29"/>
                  </a:lnTo>
                  <a:lnTo>
                    <a:pt x="20" y="17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9933"/>
                </a:gs>
                <a:gs pos="50000">
                  <a:srgbClr val="FFFF99"/>
                </a:gs>
                <a:gs pos="100000">
                  <a:srgbClr val="FF9933"/>
                </a:gs>
              </a:gsLst>
              <a:lin ang="5400000" scaled="1"/>
            </a:gradFill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PY"/>
            </a:p>
          </p:txBody>
        </p:sp>
      </p:grp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552450" y="3133725"/>
            <a:ext cx="80391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s-ES_tradnl" sz="5400" b="1"/>
              <a:t>GUERRA DE LA TRIPLE ALIANZA</a:t>
            </a:r>
          </a:p>
          <a:p>
            <a:pPr algn="ctr">
              <a:spcBef>
                <a:spcPct val="10000"/>
              </a:spcBef>
            </a:pPr>
            <a:endParaRPr lang="es-ES_tradnl" sz="5400" b="1"/>
          </a:p>
          <a:p>
            <a:pPr algn="ctr">
              <a:spcBef>
                <a:spcPct val="10000"/>
              </a:spcBef>
            </a:pPr>
            <a:r>
              <a:rPr lang="es-ES_tradnl" sz="3200" b="1"/>
              <a:t>GRAL BRIG ELADIO MANUEL ARAUJO</a:t>
            </a:r>
          </a:p>
          <a:p>
            <a:pPr algn="ctr">
              <a:spcBef>
                <a:spcPct val="10000"/>
              </a:spcBef>
            </a:pPr>
            <a:r>
              <a:rPr lang="es-ES_tradnl" sz="2800" b="1"/>
              <a:t>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8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E959FC-68F9-4384-A960-1890F60353E7}" type="slidenum">
              <a:rPr lang="es-ES_tradnl"/>
              <a:pPr/>
              <a:t>10</a:t>
            </a:fld>
            <a:endParaRPr lang="es-ES_tradnl"/>
          </a:p>
        </p:txBody>
      </p:sp>
      <p:sp>
        <p:nvSpPr>
          <p:cNvPr id="295938" name="Rectangle 2"/>
          <p:cNvSpPr>
            <a:spLocks noChangeArrowheads="1"/>
          </p:cNvSpPr>
          <p:nvPr/>
        </p:nvSpPr>
        <p:spPr bwMode="auto">
          <a:xfrm>
            <a:off x="1250950" y="114300"/>
            <a:ext cx="7185025" cy="608013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1265238" y="142875"/>
            <a:ext cx="736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b="1">
                <a:latin typeface="Arial" charset="0"/>
              </a:rPr>
              <a:t>CAMPAÑAS</a:t>
            </a:r>
          </a:p>
        </p:txBody>
      </p:sp>
      <p:pic>
        <p:nvPicPr>
          <p:cNvPr id="12293" name="Picture 7" descr="pag-1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1288" y="777875"/>
            <a:ext cx="663575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B02853-44FE-418A-B43F-F28A276F97BE}" type="slidenum">
              <a:rPr lang="es-ES_tradnl"/>
              <a:pPr/>
              <a:t>11</a:t>
            </a:fld>
            <a:endParaRPr lang="es-ES_tradnl"/>
          </a:p>
        </p:txBody>
      </p:sp>
      <p:sp>
        <p:nvSpPr>
          <p:cNvPr id="428034" name="Rectangle 1026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28035" name="Rectangle 1027"/>
          <p:cNvSpPr>
            <a:spLocks noChangeArrowheads="1"/>
          </p:cNvSpPr>
          <p:nvPr/>
        </p:nvSpPr>
        <p:spPr bwMode="auto">
          <a:xfrm>
            <a:off x="228600" y="1062038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00050" y="1028700"/>
            <a:ext cx="8315325" cy="488632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OPERACION CON APOYO NAVAL Y FUERZAS DE CABALLERIA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EN POCOS MAS DE DOS MESES NEUTRALIZO A LAS FUERZAS BRASILEÑAS EN EL ALTO PARAGUAY.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CAPTURA DE: COIMBRA, DORADOS Y MIRANDA Y SUS PARQUES DE GUERRA Y EL BUQUE ANHANBAY.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PRISIONEROS, ARMAS, MUNICIONES Y VITUALLAS CAPTURADOS FUERON REMITIDOS A ASUNCION.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AL TERMINO DE LA CAMPAÑA ASCENDIERON A GRAL SUS CONDUCTORES CNEL VICENTE BARRIOS Y FRANCISCO REQUIN.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20 FEB 1865: EL GRAL FLORES ENTRA TRIUNFANTE EN MONTEVIDEO.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MAR 1865: DECLARACION DE GUERRA A ARGENTINA.</a:t>
            </a:r>
          </a:p>
        </p:txBody>
      </p:sp>
      <p:sp>
        <p:nvSpPr>
          <p:cNvPr id="428037" name="Rectangle 1029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819150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CAMPAÑA DE MATTO GROSSO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2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4" grpId="0" autoUpdateAnimBg="0"/>
      <p:bldP spid="42803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CB3259-D7D4-4673-8B45-02F1E8EABE7D}" type="slidenum">
              <a:rPr lang="es-ES_tradnl"/>
              <a:pPr/>
              <a:t>12</a:t>
            </a:fld>
            <a:endParaRPr lang="es-ES_tradnl"/>
          </a:p>
        </p:txBody>
      </p:sp>
      <p:sp>
        <p:nvSpPr>
          <p:cNvPr id="416770" name="Rectangle 2"/>
          <p:cNvSpPr>
            <a:spLocks noChangeArrowheads="1"/>
          </p:cNvSpPr>
          <p:nvPr/>
        </p:nvSpPr>
        <p:spPr bwMode="auto">
          <a:xfrm>
            <a:off x="1250950" y="114300"/>
            <a:ext cx="7185025" cy="608013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416771" name="Rectangle 3"/>
          <p:cNvSpPr>
            <a:spLocks noChangeArrowheads="1"/>
          </p:cNvSpPr>
          <p:nvPr/>
        </p:nvSpPr>
        <p:spPr bwMode="auto">
          <a:xfrm>
            <a:off x="1265238" y="142875"/>
            <a:ext cx="736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b="1">
                <a:latin typeface="Arial" charset="0"/>
              </a:rPr>
              <a:t>CAMPAÑA DE MATTO GROSSO</a:t>
            </a:r>
          </a:p>
        </p:txBody>
      </p:sp>
      <p:pic>
        <p:nvPicPr>
          <p:cNvPr id="14341" name="Picture 8" descr="pag-1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4813" y="828675"/>
            <a:ext cx="59944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F4608D-D34F-403B-8EEB-106C545F4B67}" type="slidenum">
              <a:rPr lang="es-ES_tradnl"/>
              <a:pPr/>
              <a:t>13</a:t>
            </a:fld>
            <a:endParaRPr lang="es-ES_tradnl"/>
          </a:p>
        </p:txBody>
      </p:sp>
      <p:sp>
        <p:nvSpPr>
          <p:cNvPr id="429058" name="Rectangle 1026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29059" name="Rectangle 1027"/>
          <p:cNvSpPr>
            <a:spLocks noChangeArrowheads="1"/>
          </p:cNvSpPr>
          <p:nvPr/>
        </p:nvSpPr>
        <p:spPr bwMode="auto">
          <a:xfrm>
            <a:off x="228600" y="1062038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00050" y="1028700"/>
            <a:ext cx="8315325" cy="4886325"/>
          </a:xfrm>
        </p:spPr>
        <p:txBody>
          <a:bodyPr/>
          <a:lstStyle/>
          <a:p>
            <a:pPr>
              <a:buClr>
                <a:srgbClr val="33CC33"/>
              </a:buClr>
            </a:pPr>
            <a:r>
              <a:rPr lang="de-DE" sz="2800" smtClean="0"/>
              <a:t>13 ABR 1865: LA ESCUADRA AL MANDO DEL CAP PEDRO IGNACIO MEZA SALE DE HUMAITA Y SE APODERO DE LOS BUQUES ARGENTINOS 25 DE MAYO Y GUALEGUAY EN EL PUERTO DE CORRIENTES.</a:t>
            </a:r>
          </a:p>
          <a:p>
            <a:pPr>
              <a:buClr>
                <a:srgbClr val="33CC33"/>
              </a:buClr>
            </a:pPr>
            <a:r>
              <a:rPr lang="de-DE" sz="2800" smtClean="0"/>
              <a:t>AL DIA SIGUIENTE LA DIVISION DEL SUD ALMANDO DEL GENERAL WENCESLAO ROBLES OCUPO LA CIUDAD.</a:t>
            </a:r>
          </a:p>
        </p:txBody>
      </p:sp>
      <p:sp>
        <p:nvSpPr>
          <p:cNvPr id="42906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819150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CAMPAÑA DE CORRIENTES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2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8" grpId="0" autoUpdateAnimBg="0"/>
      <p:bldP spid="42905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D45022-889A-4BEA-BFD1-C203753DDE3C}" type="slidenum">
              <a:rPr lang="es-ES_tradnl"/>
              <a:pPr/>
              <a:t>14</a:t>
            </a:fld>
            <a:endParaRPr lang="es-ES_tradnl"/>
          </a:p>
        </p:txBody>
      </p:sp>
      <p:sp>
        <p:nvSpPr>
          <p:cNvPr id="433154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228600" y="1062038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1028700"/>
            <a:ext cx="8315325" cy="488632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09 JUN 1865: EL MCAL LOPEZ DEJO ASUNCION E INSTALO SU CUARTEL GRAL EN HUMAITA.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DISPUSO UN ATAQUE SORPRESIVO A LA ESCUADRA BRASILEÑA ANCLADA EN EL PARANA.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EL BARCO YBERA TUVO UNA AVERIA QUE RETRASO A TODA LA FLOTA Y SE PERDIO LA SORPRESA.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BUQUES BRASILEÑOS TENIAN CORAZA Y ARTILLERIA SUPERIOR. 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RESULTADO: CINCO BUQUES PARAGUAYOS INUTILIZADOS, DOMINIO DEL RIO POR LOS ALIADOS.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SOLO LANCHONES DEL TTE FARIÑA.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MEDALLA DEL RIACHUELO: PARA J.M. BRUGUEZ Y SU REGIMIENTO DE ARTILLERIA</a:t>
            </a:r>
          </a:p>
        </p:txBody>
      </p:sp>
      <p:sp>
        <p:nvSpPr>
          <p:cNvPr id="433157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819150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COMBATE DE RIACHUELO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4" grpId="0" autoUpdateAnimBg="0"/>
      <p:bldP spid="43315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A193B1-F03F-4FB5-93F2-D34402CF2532}" type="slidenum">
              <a:rPr lang="es-ES_tradnl"/>
              <a:pPr/>
              <a:t>15</a:t>
            </a:fld>
            <a:endParaRPr lang="es-ES_tradnl"/>
          </a:p>
        </p:txBody>
      </p:sp>
      <p:sp>
        <p:nvSpPr>
          <p:cNvPr id="432130" name="Rectangle 3074"/>
          <p:cNvSpPr>
            <a:spLocks noChangeArrowheads="1"/>
          </p:cNvSpPr>
          <p:nvPr/>
        </p:nvSpPr>
        <p:spPr bwMode="auto">
          <a:xfrm>
            <a:off x="1022350" y="57150"/>
            <a:ext cx="7185025" cy="693738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432131" name="Rectangle 3075"/>
          <p:cNvSpPr>
            <a:spLocks noChangeArrowheads="1"/>
          </p:cNvSpPr>
          <p:nvPr/>
        </p:nvSpPr>
        <p:spPr bwMode="auto">
          <a:xfrm>
            <a:off x="922338" y="142875"/>
            <a:ext cx="736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b="1">
                <a:latin typeface="Arial" charset="0"/>
              </a:rPr>
              <a:t>COMBATE DE RIACHUELO</a:t>
            </a:r>
          </a:p>
        </p:txBody>
      </p:sp>
      <p:pic>
        <p:nvPicPr>
          <p:cNvPr id="17413" name="Picture 3076" descr="pag-1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513" y="857250"/>
            <a:ext cx="74644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D62A56-5719-4E52-9209-BD04326DE7C4}" type="slidenum">
              <a:rPr lang="es-ES_tradnl"/>
              <a:pPr/>
              <a:t>16</a:t>
            </a:fld>
            <a:endParaRPr lang="es-ES_tradnl"/>
          </a:p>
        </p:txBody>
      </p:sp>
      <p:sp>
        <p:nvSpPr>
          <p:cNvPr id="430082" name="Rectangle 1026"/>
          <p:cNvSpPr>
            <a:spLocks noChangeArrowheads="1"/>
          </p:cNvSpPr>
          <p:nvPr/>
        </p:nvSpPr>
        <p:spPr bwMode="auto">
          <a:xfrm>
            <a:off x="850900" y="200025"/>
            <a:ext cx="7727950" cy="836613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430083" name="Rectangle 1027"/>
          <p:cNvSpPr>
            <a:spLocks noChangeArrowheads="1"/>
          </p:cNvSpPr>
          <p:nvPr/>
        </p:nvSpPr>
        <p:spPr bwMode="auto">
          <a:xfrm>
            <a:off x="407988" y="285750"/>
            <a:ext cx="8650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b="1">
                <a:latin typeface="Arial" charset="0"/>
              </a:rPr>
              <a:t>TRATADO DE LA TRIPLE ALIANZA</a:t>
            </a:r>
          </a:p>
        </p:txBody>
      </p:sp>
      <p:sp>
        <p:nvSpPr>
          <p:cNvPr id="430084" name="Rectangle 1028"/>
          <p:cNvSpPr>
            <a:spLocks noChangeArrowheads="1"/>
          </p:cNvSpPr>
          <p:nvPr/>
        </p:nvSpPr>
        <p:spPr bwMode="auto">
          <a:xfrm>
            <a:off x="188913" y="1320800"/>
            <a:ext cx="8783637" cy="50133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Y"/>
          </a:p>
        </p:txBody>
      </p:sp>
      <p:sp>
        <p:nvSpPr>
          <p:cNvPr id="430085" name="Rectangle 1029"/>
          <p:cNvSpPr>
            <a:spLocks noChangeArrowheads="1"/>
          </p:cNvSpPr>
          <p:nvPr/>
        </p:nvSpPr>
        <p:spPr bwMode="auto">
          <a:xfrm>
            <a:off x="142875" y="1201738"/>
            <a:ext cx="8801100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2800" b="1">
                <a:latin typeface="Arial" charset="0"/>
              </a:rPr>
              <a:t>  </a:t>
            </a:r>
            <a:r>
              <a:rPr lang="es-ES_tradnl" b="1">
                <a:latin typeface="Arial" charset="0"/>
              </a:rPr>
              <a:t>1 MAY 1865: TRATADO DE LA TRIPLE ALIANZA.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b="1">
                <a:latin typeface="Arial" charset="0"/>
              </a:rPr>
              <a:t>  FIRMANTES: RUFINO DE ELIZALDE (ARGENTINO), OCTAVIO DE ALMEIDA ROSA (BRASILEÑO) Y CARLOS DE CASTRO (URUGUAYO)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b="1">
                <a:latin typeface="Arial" charset="0"/>
              </a:rPr>
              <a:t> CONTENIA LAS PRETENSIONES DE BRASIL Y ARGENTINA EN MATERIA TERRITORIAL.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b="1">
                <a:latin typeface="Arial" charset="0"/>
              </a:rPr>
              <a:t> PARAGUAY DEBIA PAGAR LOS GASTOS Y LAS INDEMNIZACIONES DE LA GUERRA.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b="1">
                <a:latin typeface="Arial" charset="0"/>
              </a:rPr>
              <a:t> GUERRA CONTRA SOLANO LOPEZ.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b="1">
                <a:latin typeface="Arial" charset="0"/>
              </a:rPr>
              <a:t> GARANTIZABA LA INDEPENDENCIA DE PARAGUAY POR 5 AÑOS.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b="1">
                <a:latin typeface="Arial" charset="0"/>
              </a:rPr>
              <a:t> LOS ALIADOS NO FIRMARIAN LA PAZ POR SEPERADO.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b="1">
                <a:latin typeface="Arial" charset="0"/>
              </a:rPr>
              <a:t> UN DIPLOMATICO INGLES DIVULGO.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autoUpdateAnimBg="0"/>
      <p:bldP spid="430084" grpId="0" animBg="1"/>
      <p:bldP spid="43008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C78EDC-FD78-4923-BC3C-3017AF7938D9}" type="slidenum">
              <a:rPr lang="es-ES_tradnl"/>
              <a:pPr/>
              <a:t>17</a:t>
            </a:fld>
            <a:endParaRPr lang="es-ES_tradnl"/>
          </a:p>
        </p:txBody>
      </p:sp>
      <p:sp>
        <p:nvSpPr>
          <p:cNvPr id="434178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228600" y="1062038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1028700"/>
            <a:ext cx="8315325" cy="4886325"/>
          </a:xfrm>
        </p:spPr>
        <p:txBody>
          <a:bodyPr/>
          <a:lstStyle/>
          <a:p>
            <a:pPr>
              <a:buClr>
                <a:srgbClr val="33CC33"/>
              </a:buClr>
            </a:pPr>
            <a:r>
              <a:rPr lang="de-DE" sz="2400" smtClean="0"/>
              <a:t>OBJETIVO: DESTRUIR LA FUERZA BRASILEÑA EN LA BANDA DEL URUGUAY.</a:t>
            </a:r>
          </a:p>
          <a:p>
            <a:pPr>
              <a:buClr>
                <a:srgbClr val="33CC33"/>
              </a:buClr>
            </a:pPr>
            <a:r>
              <a:rPr lang="de-DE" sz="2400" smtClean="0"/>
              <a:t>EXPEDICION DE 12.000 HOMBRES AL MANDO DEL TCNEL ANTONIO DE LA CRUZ ESTIGARRIBIA.</a:t>
            </a:r>
          </a:p>
          <a:p>
            <a:pPr>
              <a:buClr>
                <a:srgbClr val="33CC33"/>
              </a:buClr>
            </a:pPr>
            <a:r>
              <a:rPr lang="de-DE" sz="2400" smtClean="0"/>
              <a:t>SITUACION: SIN POSIBILIDAD DE APOYO LOGISTICO, FRIO INTENSO.</a:t>
            </a:r>
          </a:p>
          <a:p>
            <a:pPr>
              <a:buClr>
                <a:srgbClr val="33CC33"/>
              </a:buClr>
            </a:pPr>
            <a:r>
              <a:rPr lang="de-DE" sz="2400" smtClean="0"/>
              <a:t>17 AGO 1865: BATALLA DE YATAY (MAYOR  PEDRO DUARTE).</a:t>
            </a:r>
          </a:p>
          <a:p>
            <a:pPr>
              <a:buClr>
                <a:srgbClr val="33CC33"/>
              </a:buClr>
            </a:pPr>
            <a:r>
              <a:rPr lang="de-DE" sz="2400" smtClean="0"/>
              <a:t>18 SET 1865: BATALLA DE URUGUAYANA (TTE CNEL ESTIGARRIBIA)</a:t>
            </a:r>
          </a:p>
          <a:p>
            <a:pPr>
              <a:buClr>
                <a:srgbClr val="33CC33"/>
              </a:buClr>
            </a:pPr>
            <a:r>
              <a:rPr lang="de-DE" sz="2400" smtClean="0"/>
              <a:t>GRUPO DE LEGIONARIOS A FAVOR DEL PARAGUAY ENCABEZADO POR JUAN FRANCISCO DECOUD.</a:t>
            </a:r>
          </a:p>
        </p:txBody>
      </p:sp>
      <p:sp>
        <p:nvSpPr>
          <p:cNvPr id="434181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819150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EXPEDICION HACIA EL URUGUAY</a:t>
            </a:r>
            <a:br>
              <a:rPr lang="es-ES_tradnl" sz="2400" b="1" smtClean="0">
                <a:solidFill>
                  <a:schemeClr val="tx1"/>
                </a:solidFill>
                <a:latin typeface="Arial" charset="0"/>
              </a:rPr>
            </a:b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(CAMPAÑA DE URUGUAYANA)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3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8" grpId="0" autoUpdateAnimBg="0"/>
      <p:bldP spid="43417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2D0999-1FD3-4E8C-940B-EB3784F3AA10}" type="slidenum">
              <a:rPr lang="es-ES_tradnl"/>
              <a:pPr/>
              <a:t>18</a:t>
            </a:fld>
            <a:endParaRPr lang="es-ES_tradnl"/>
          </a:p>
        </p:txBody>
      </p:sp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1222375" y="57150"/>
            <a:ext cx="7185025" cy="722313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1236663" y="114300"/>
            <a:ext cx="736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b="1">
                <a:latin typeface="Arial" charset="0"/>
              </a:rPr>
              <a:t>CAMPAÑA DE URUGUAYANA</a:t>
            </a:r>
          </a:p>
        </p:txBody>
      </p:sp>
      <p:pic>
        <p:nvPicPr>
          <p:cNvPr id="20485" name="Picture 7" descr="pag-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175" y="868363"/>
            <a:ext cx="7618413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E30FF3-6357-4A12-B570-AD2FF385D5B4}" type="slidenum">
              <a:rPr lang="es-ES_tradnl"/>
              <a:pPr/>
              <a:t>19</a:t>
            </a:fld>
            <a:endParaRPr lang="es-ES_tradnl"/>
          </a:p>
        </p:txBody>
      </p:sp>
      <p:sp>
        <p:nvSpPr>
          <p:cNvPr id="435202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228600" y="1062038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1028700"/>
            <a:ext cx="8315325" cy="488632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DURACION: 3 AÑOS (CRUCE DEL PARANA EN OCT 1865 HASTA LA CAPITULACION DE HUMAITA EN SET 1868).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BATALLA DE CORRALES (ENE 1866): 450 PARAGUAYOS CONTRA 4.500 ALIADOS.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FUERZAS ALIADAS EN TERRITORIO NACIONAL (16 ABR 1866)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BATALLA DE ESTERO BELLACO (2 MAY 1866)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BATALLA DE TUYUTI (24 MAY 1866)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BATALLA DE SAUCE Y BOQUERON (16 AL 18 JUL 1866)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ENTREVISTA DE YATAITY CORA (12 SET 1866)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BATALLA DE CURUPAYTY (22 SET 1866): 20.000 ALIADOS CONTRA 5.000 PARAGUAYOS.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endParaRPr lang="de-DE" sz="2400" smtClean="0"/>
          </a:p>
        </p:txBody>
      </p:sp>
      <p:sp>
        <p:nvSpPr>
          <p:cNvPr id="435205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819150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CAMPAÑA DE HUMAITA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3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2" grpId="0" autoUpdateAnimBg="0"/>
      <p:bldP spid="43520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04B3B0-F337-4139-8554-A0F83978FF32}" type="slidenum">
              <a:rPr lang="es-ES_tradnl"/>
              <a:pPr/>
              <a:t>2</a:t>
            </a:fld>
            <a:endParaRPr lang="es-ES_tradnl"/>
          </a:p>
        </p:txBody>
      </p:sp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615950" y="371475"/>
            <a:ext cx="7442200" cy="1036638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579438" y="525463"/>
            <a:ext cx="7366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600" b="1">
                <a:latin typeface="Arial" charset="0"/>
              </a:rPr>
              <a:t>OBJETIVO</a:t>
            </a:r>
            <a:endParaRPr lang="es-ES_tradnl" sz="4000" b="1">
              <a:latin typeface="Arial" charset="0"/>
            </a:endParaRP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306388" y="1892300"/>
            <a:ext cx="8469312" cy="4456113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Y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377825" y="3028950"/>
            <a:ext cx="82931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3600" b="1">
                <a:latin typeface="Arial" charset="0"/>
              </a:rPr>
              <a:t> Presentar los antecedentes, causas, campañas y consecuencias de la Guerra de la Triple Alianza.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autoUpdateAnimBg="0"/>
      <p:bldP spid="281604" grpId="0" animBg="1"/>
      <p:bldP spid="28160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53B011-7203-4A7D-95FD-11F55BCA940A}" type="slidenum">
              <a:rPr lang="es-ES_tradnl"/>
              <a:pPr/>
              <a:t>20</a:t>
            </a:fld>
            <a:endParaRPr lang="es-ES_tradnl"/>
          </a:p>
        </p:txBody>
      </p:sp>
      <p:sp>
        <p:nvSpPr>
          <p:cNvPr id="352258" name="Rectangle 2"/>
          <p:cNvSpPr>
            <a:spLocks noChangeArrowheads="1"/>
          </p:cNvSpPr>
          <p:nvPr/>
        </p:nvSpPr>
        <p:spPr bwMode="auto">
          <a:xfrm>
            <a:off x="1222375" y="85725"/>
            <a:ext cx="7185025" cy="722313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352259" name="Rectangle 3"/>
          <p:cNvSpPr>
            <a:spLocks noChangeArrowheads="1"/>
          </p:cNvSpPr>
          <p:nvPr/>
        </p:nvSpPr>
        <p:spPr bwMode="auto">
          <a:xfrm>
            <a:off x="1236663" y="142875"/>
            <a:ext cx="736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b="1">
                <a:latin typeface="Arial" charset="0"/>
              </a:rPr>
              <a:t>CAMPAÑA DE HUMAITA</a:t>
            </a:r>
          </a:p>
        </p:txBody>
      </p:sp>
      <p:pic>
        <p:nvPicPr>
          <p:cNvPr id="22533" name="Picture 7" descr="pag-1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920750"/>
            <a:ext cx="7486650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63DD65-04A5-4296-95F0-1CB6D82786C5}" type="slidenum">
              <a:rPr lang="es-ES_tradnl"/>
              <a:pPr/>
              <a:t>21</a:t>
            </a:fld>
            <a:endParaRPr lang="es-ES_tradnl"/>
          </a:p>
        </p:txBody>
      </p:sp>
      <p:sp>
        <p:nvSpPr>
          <p:cNvPr id="396290" name="Rectangle 2"/>
          <p:cNvSpPr>
            <a:spLocks noChangeArrowheads="1"/>
          </p:cNvSpPr>
          <p:nvPr/>
        </p:nvSpPr>
        <p:spPr bwMode="auto">
          <a:xfrm>
            <a:off x="1222375" y="342900"/>
            <a:ext cx="7185025" cy="722313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396291" name="Rectangle 3"/>
          <p:cNvSpPr>
            <a:spLocks noChangeArrowheads="1"/>
          </p:cNvSpPr>
          <p:nvPr/>
        </p:nvSpPr>
        <p:spPr bwMode="auto">
          <a:xfrm>
            <a:off x="1236663" y="342900"/>
            <a:ext cx="736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b="1">
                <a:latin typeface="Arial" charset="0"/>
              </a:rPr>
              <a:t>ACCIONES DEL AÑO 1867</a:t>
            </a:r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417513" y="1273175"/>
            <a:ext cx="8726487" cy="499427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Y"/>
          </a:p>
        </p:txBody>
      </p:sp>
      <p:sp>
        <p:nvSpPr>
          <p:cNvPr id="396293" name="Rectangle 5"/>
          <p:cNvSpPr>
            <a:spLocks noChangeArrowheads="1"/>
          </p:cNvSpPr>
          <p:nvPr/>
        </p:nvSpPr>
        <p:spPr bwMode="auto">
          <a:xfrm>
            <a:off x="457200" y="1400175"/>
            <a:ext cx="86868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2800" b="1">
                <a:latin typeface="Arial" charset="0"/>
              </a:rPr>
              <a:t> </a:t>
            </a:r>
            <a:r>
              <a:rPr lang="es-ES_tradnl" b="1">
                <a:latin typeface="Arial" charset="0"/>
              </a:rPr>
              <a:t>17 ENE: GRAL DIAZ HERIDO, FALLECIO EL 7 FEB.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b="1">
                <a:latin typeface="Arial" charset="0"/>
              </a:rPr>
              <a:t> MAY: EPIDEMIA DE COLERA.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b="1">
                <a:latin typeface="Arial" charset="0"/>
              </a:rPr>
              <a:t> AGO: ALIADOS PASARON CURUGUATY Y AMENAZARON HUMAITA.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b="1">
                <a:latin typeface="Arial" charset="0"/>
              </a:rPr>
              <a:t> 24 SET: ISLA UMBÚ.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b="1">
                <a:latin typeface="Arial" charset="0"/>
              </a:rPr>
              <a:t> 3 OCT: ISLA TAYY.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b="1">
                <a:latin typeface="Arial" charset="0"/>
              </a:rPr>
              <a:t> 21 OCT: TATAJYBA.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b="1">
                <a:latin typeface="Arial" charset="0"/>
              </a:rPr>
              <a:t> 24 OCT: MEDALLA DE TATAJYBA.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b="1">
                <a:latin typeface="Arial" charset="0"/>
              </a:rPr>
              <a:t> 3 NOV: TUYUTI.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b="1">
                <a:latin typeface="Arial" charset="0"/>
              </a:rPr>
              <a:t> 15 NOV: MEDALLA DE TUYUTI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1" grpId="0" autoUpdateAnimBg="0"/>
      <p:bldP spid="396292" grpId="0" animBg="1"/>
      <p:bldP spid="39629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3A141E-5396-4147-9168-13ACD0BEB26B}" type="slidenum">
              <a:rPr lang="es-ES_tradnl"/>
              <a:pPr/>
              <a:t>22</a:t>
            </a:fld>
            <a:endParaRPr lang="es-ES_tradnl"/>
          </a:p>
        </p:txBody>
      </p:sp>
      <p:sp>
        <p:nvSpPr>
          <p:cNvPr id="351234" name="Rectangle 2"/>
          <p:cNvSpPr>
            <a:spLocks noChangeArrowheads="1"/>
          </p:cNvSpPr>
          <p:nvPr/>
        </p:nvSpPr>
        <p:spPr bwMode="auto">
          <a:xfrm>
            <a:off x="1222375" y="342900"/>
            <a:ext cx="7185025" cy="722313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351235" name="Rectangle 3"/>
          <p:cNvSpPr>
            <a:spLocks noChangeArrowheads="1"/>
          </p:cNvSpPr>
          <p:nvPr/>
        </p:nvSpPr>
        <p:spPr bwMode="auto">
          <a:xfrm>
            <a:off x="1236663" y="342900"/>
            <a:ext cx="736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b="1">
                <a:latin typeface="Arial" charset="0"/>
              </a:rPr>
              <a:t>ACCIONES DEL AÑO 1868</a:t>
            </a:r>
          </a:p>
        </p:txBody>
      </p:sp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398463" y="1216025"/>
            <a:ext cx="8326437" cy="51276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Y"/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457200" y="1457325"/>
            <a:ext cx="8686800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2800" b="1">
                <a:latin typeface="Arial" charset="0"/>
              </a:rPr>
              <a:t>  </a:t>
            </a:r>
            <a:r>
              <a:rPr lang="es-ES_tradnl" b="1">
                <a:latin typeface="Arial" charset="0"/>
              </a:rPr>
              <a:t>18 FEB: HUMAITA ES REBASADA.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b="1">
                <a:latin typeface="Arial" charset="0"/>
              </a:rPr>
              <a:t> 22 FEB: EVACUACION DE ASUNCION A LUQUE.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b="1">
                <a:latin typeface="Arial" charset="0"/>
              </a:rPr>
              <a:t> ABORDAJE DE LOS ACORAZADOS LIMA BARRO Y CABRAL POR EL CAP GENES Y SU TROPA.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b="1">
                <a:latin typeface="Arial" charset="0"/>
              </a:rPr>
              <a:t> EL MARISCAL LOPEZ Y UNA IMPORTANTE FUERZA (12.000 HOMBRES) SALEN DE HUMAITA.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b="1">
                <a:latin typeface="Arial" charset="0"/>
              </a:rPr>
              <a:t> CUARTEL GRAL EN SEIBO, SOBRE EL BERMEJO.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b="1">
                <a:latin typeface="Arial" charset="0"/>
              </a:rPr>
              <a:t> CUARTEL GRAL EN SAN FERNANDO A UNA LEGUA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ES_tradnl" b="1">
                <a:latin typeface="Arial" charset="0"/>
              </a:rPr>
              <a:t>DE LA MARGEN DERECHA DEL TEVICUARY Y 4 LEGUAS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ES_tradnl" b="1">
                <a:latin typeface="Arial" charset="0"/>
              </a:rPr>
              <a:t>DEL RIO PARAGUAY.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s-ES_tradnl" b="1">
                <a:latin typeface="Arial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es-ES_tradnl" b="1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ES_tradnl" b="1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5" grpId="0" autoUpdateAnimBg="0"/>
      <p:bldP spid="351236" grpId="0" animBg="1"/>
      <p:bldP spid="35123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0FAAF5-883D-4021-AE60-62CD69857259}" type="slidenum">
              <a:rPr lang="es-ES_tradnl"/>
              <a:pPr/>
              <a:t>23</a:t>
            </a:fld>
            <a:endParaRPr lang="es-ES_tradnl"/>
          </a:p>
        </p:txBody>
      </p:sp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1250950" y="371475"/>
            <a:ext cx="7185025" cy="1036638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1179513" y="411163"/>
            <a:ext cx="7366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600" b="1">
                <a:latin typeface="Arial" charset="0"/>
              </a:rPr>
              <a:t>LA LENTA AGONIA</a:t>
            </a:r>
            <a:endParaRPr lang="es-ES_tradnl" sz="4000" b="1">
              <a:latin typeface="Arial" charset="0"/>
            </a:endParaRPr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306388" y="1892300"/>
            <a:ext cx="8469312" cy="4503738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Y"/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485775" y="1914525"/>
            <a:ext cx="820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3600" b="1">
                <a:latin typeface="Arial" charset="0"/>
              </a:rPr>
              <a:t> </a:t>
            </a:r>
            <a:r>
              <a:rPr lang="es-ES_tradnl" b="1">
                <a:latin typeface="Arial" charset="0"/>
              </a:rPr>
              <a:t>ABANDONO DE HUMAITA.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b="1">
                <a:latin typeface="Arial" charset="0"/>
              </a:rPr>
              <a:t> PC: SAN FERNANDO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b="1">
                <a:latin typeface="Arial" charset="0"/>
              </a:rPr>
              <a:t> 18 JUL 1868: BATALLA DE ACAYUAZÁ AL MANDO DEL CNEL CABALLERO (MEDALLA Y ASCENSO).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b="1">
                <a:latin typeface="Arial" charset="0"/>
              </a:rPr>
              <a:t> EVACUACION DE SAN FERNANDO Y SE OCUPA ISLA POI.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b="1">
                <a:latin typeface="Arial" charset="0"/>
              </a:rPr>
              <a:t> 25 JUL 1868: OCUPACION DE HUMAITA.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autoUpdateAnimBg="0"/>
      <p:bldP spid="284676" grpId="0" animBg="1"/>
      <p:bldP spid="28467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18BCBC-C303-467B-BEA4-13DC675F227C}" type="slidenum">
              <a:rPr lang="es-ES_tradnl"/>
              <a:pPr/>
              <a:t>24</a:t>
            </a:fld>
            <a:endParaRPr lang="es-ES_tradnl"/>
          </a:p>
        </p:txBody>
      </p:sp>
      <p:sp>
        <p:nvSpPr>
          <p:cNvPr id="438274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228600" y="804863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800100"/>
            <a:ext cx="8315325" cy="488632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PREPARACION DE LA LINEA DEFENSIVA DEL ARROYO PIKYSYRY (REDUCTO FORTIFICADO DE ANGOSTURA) PARA RETARDAR AL MAXIMO LA PROGRESION DE LA ESCUADRA BRASILEÑA.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MANIOBRA DE LOS ALIADOS POR EL CHACO.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BATALLA DE YTORORO (6 DIC 1868): 5.000 HOMBRES AL MANDO DEL GRAL CABALLERO FRENTE A 18.000 ALIADOS (CAXIAS).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BATALLA DE AVAY (12 DIC 1868) 5.500 HOMBRES AL MANDO DE CABALLERO Y 20.000 BRASILEÑOS AL MANDO DE CAXIAS. FUE UNA MASACRE Y CAPTURADA TODA LA ARTILLERIA. VALOIS RIVAROLA HERIDO Y 300 MUJERES VIOLADAS.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BATALLA DE LOMAS VALENTINAS (21 AL 27 DIC  68): EL MCAL SE RETIRA A CERRO LEON.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CAPITULACION DE ANGOSTURA (30 DIC 68).</a:t>
            </a:r>
          </a:p>
        </p:txBody>
      </p:sp>
      <p:sp>
        <p:nvSpPr>
          <p:cNvPr id="438277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676275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CAMPAÑA DE PIKYSYRY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3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4" grpId="0" autoUpdateAnimBg="0"/>
      <p:bldP spid="43827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8B884D-0394-4239-82BC-725020239F75}" type="slidenum">
              <a:rPr lang="es-ES_tradnl"/>
              <a:pPr/>
              <a:t>25</a:t>
            </a:fld>
            <a:endParaRPr lang="es-ES_tradnl"/>
          </a:p>
        </p:txBody>
      </p:sp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708025" y="85725"/>
            <a:ext cx="7727950" cy="779463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349187" name="Rectangle 3"/>
          <p:cNvSpPr>
            <a:spLocks noChangeArrowheads="1"/>
          </p:cNvSpPr>
          <p:nvPr/>
        </p:nvSpPr>
        <p:spPr bwMode="auto">
          <a:xfrm>
            <a:off x="979488" y="182563"/>
            <a:ext cx="736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b="1">
                <a:latin typeface="Arial" charset="0"/>
              </a:rPr>
              <a:t>CAMPAÑA DE PIKYSYRY</a:t>
            </a:r>
          </a:p>
        </p:txBody>
      </p:sp>
      <p:pic>
        <p:nvPicPr>
          <p:cNvPr id="27653" name="Picture 7" descr="pag-1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3" y="977900"/>
            <a:ext cx="7497762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6AD40F-8FB1-4BA8-A4C1-073FE6AF9339}" type="slidenum">
              <a:rPr lang="es-ES_tradnl"/>
              <a:pPr/>
              <a:t>26</a:t>
            </a:fld>
            <a:endParaRPr lang="es-ES_tradnl"/>
          </a:p>
        </p:txBody>
      </p:sp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479425" y="228600"/>
            <a:ext cx="7956550" cy="1036638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350211" name="Rectangle 3"/>
          <p:cNvSpPr>
            <a:spLocks noChangeArrowheads="1"/>
          </p:cNvSpPr>
          <p:nvPr/>
        </p:nvSpPr>
        <p:spPr bwMode="auto">
          <a:xfrm>
            <a:off x="379413" y="411163"/>
            <a:ext cx="8166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 b="1">
                <a:latin typeface="Arial" charset="0"/>
              </a:rPr>
              <a:t>INTIMACION DE LOS MANDOS ALIADOS</a:t>
            </a:r>
          </a:p>
        </p:txBody>
      </p:sp>
      <p:sp>
        <p:nvSpPr>
          <p:cNvPr id="350212" name="Rectangle 4"/>
          <p:cNvSpPr>
            <a:spLocks noChangeArrowheads="1"/>
          </p:cNvSpPr>
          <p:nvPr/>
        </p:nvSpPr>
        <p:spPr bwMode="auto">
          <a:xfrm>
            <a:off x="306388" y="1625600"/>
            <a:ext cx="8469312" cy="4779963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Y"/>
          </a:p>
        </p:txBody>
      </p:sp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400050" y="1533525"/>
            <a:ext cx="82042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3600" b="1">
                <a:latin typeface="Arial" charset="0"/>
              </a:rPr>
              <a:t> </a:t>
            </a:r>
            <a:r>
              <a:rPr lang="es-ES_tradnl" sz="3200" b="1">
                <a:latin typeface="Arial" charset="0"/>
              </a:rPr>
              <a:t>24 DIC 68: MCAL CAXIAS Y GRAL GELLY Y OBES Y CASTRO HICIERON LLEGAR AL MCAL LOPEZ UNA NOTA INTIMACION.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3200" b="1">
                <a:latin typeface="Arial" charset="0"/>
              </a:rPr>
              <a:t> RESPUESTA DEL MCAL LOPEZ: ESTABA PRESTO A NEGOCIAR LA PAZ PERO NO ESTABA DISPUESTO A OIR UNA INTIMACION DE DEPOSICION DE ARMAS.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autoUpdateAnimBg="0"/>
      <p:bldP spid="350212" grpId="0" animBg="1"/>
      <p:bldP spid="35021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21AA80-B509-4464-B814-876F8B26DA61}" type="slidenum">
              <a:rPr lang="es-ES_tradnl"/>
              <a:pPr/>
              <a:t>27</a:t>
            </a:fld>
            <a:endParaRPr lang="es-ES_tradnl"/>
          </a:p>
        </p:txBody>
      </p:sp>
      <p:sp>
        <p:nvSpPr>
          <p:cNvPr id="294914" name="Rectangle 1026"/>
          <p:cNvSpPr>
            <a:spLocks noChangeArrowheads="1"/>
          </p:cNvSpPr>
          <p:nvPr/>
        </p:nvSpPr>
        <p:spPr bwMode="auto">
          <a:xfrm>
            <a:off x="1079500" y="228600"/>
            <a:ext cx="7185025" cy="1008063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294915" name="Rectangle 1027"/>
          <p:cNvSpPr>
            <a:spLocks noChangeArrowheads="1"/>
          </p:cNvSpPr>
          <p:nvPr/>
        </p:nvSpPr>
        <p:spPr bwMode="auto">
          <a:xfrm>
            <a:off x="779463" y="411163"/>
            <a:ext cx="776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b="1">
                <a:latin typeface="Arial" charset="0"/>
              </a:rPr>
              <a:t>OCUPACION DE ASUNCION</a:t>
            </a:r>
          </a:p>
        </p:txBody>
      </p:sp>
      <p:sp>
        <p:nvSpPr>
          <p:cNvPr id="294916" name="Rectangle 1028"/>
          <p:cNvSpPr>
            <a:spLocks noChangeArrowheads="1"/>
          </p:cNvSpPr>
          <p:nvPr/>
        </p:nvSpPr>
        <p:spPr bwMode="auto">
          <a:xfrm>
            <a:off x="674688" y="1692275"/>
            <a:ext cx="7983537" cy="4503738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Y"/>
          </a:p>
        </p:txBody>
      </p:sp>
      <p:sp>
        <p:nvSpPr>
          <p:cNvPr id="294917" name="Rectangle 1029"/>
          <p:cNvSpPr>
            <a:spLocks noChangeArrowheads="1"/>
          </p:cNvSpPr>
          <p:nvPr/>
        </p:nvSpPr>
        <p:spPr bwMode="auto">
          <a:xfrm>
            <a:off x="825500" y="1657350"/>
            <a:ext cx="77501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3600" b="1">
                <a:latin typeface="Arial" charset="0"/>
              </a:rPr>
              <a:t> </a:t>
            </a:r>
            <a:r>
              <a:rPr lang="es-ES_tradnl" sz="3200" b="1">
                <a:latin typeface="Arial" charset="0"/>
              </a:rPr>
              <a:t>EL EJERCITO ALIADO MARCHO SOBRE ASUNCION DESPUES DE LA BATALLA DE LOMAS VALENTINAS.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3200" b="1">
                <a:latin typeface="Arial" charset="0"/>
              </a:rPr>
              <a:t> OCUPACION DESDE EL 1 ENE 1869.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3200" b="1">
                <a:latin typeface="Arial" charset="0"/>
              </a:rPr>
              <a:t> ASUNCION SAQUEADA INCLUSIVE IGLESIAS Y CEMENTERIOS.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3200" b="1">
                <a:latin typeface="Arial" charset="0"/>
              </a:rPr>
              <a:t> CAPITAL DE LUQUE FUE TRASLADADA A PIRIBEBUY.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autoUpdateAnimBg="0"/>
      <p:bldP spid="294916" grpId="0" animBg="1"/>
      <p:bldP spid="29491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24B1CE-CC06-4AD2-B229-67C58B983CC2}" type="slidenum">
              <a:rPr lang="es-ES_tradnl"/>
              <a:pPr/>
              <a:t>28</a:t>
            </a:fld>
            <a:endParaRPr lang="es-ES_tradnl"/>
          </a:p>
        </p:txBody>
      </p:sp>
      <p:sp>
        <p:nvSpPr>
          <p:cNvPr id="439298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39299" name="Rectangle 3"/>
          <p:cNvSpPr>
            <a:spLocks noChangeArrowheads="1"/>
          </p:cNvSpPr>
          <p:nvPr/>
        </p:nvSpPr>
        <p:spPr bwMode="auto">
          <a:xfrm>
            <a:off x="228600" y="804863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914400"/>
            <a:ext cx="8315325" cy="4886325"/>
          </a:xfrm>
        </p:spPr>
        <p:txBody>
          <a:bodyPr/>
          <a:lstStyle/>
          <a:p>
            <a:pPr>
              <a:buClr>
                <a:srgbClr val="33CC33"/>
              </a:buClr>
            </a:pPr>
            <a:r>
              <a:rPr lang="de-DE" sz="2400" smtClean="0"/>
              <a:t>PC: CERRO LEON, DESPUES DE LA BATALLA DE LOMAS VALENTINAS, VIA YAGUARON PARAGUARI.</a:t>
            </a:r>
          </a:p>
          <a:p>
            <a:pPr>
              <a:buClr>
                <a:srgbClr val="33CC33"/>
              </a:buClr>
            </a:pPr>
            <a:r>
              <a:rPr lang="de-DE" sz="2400" smtClean="0"/>
              <a:t>CTEL GRAL: AZCURRA.</a:t>
            </a:r>
          </a:p>
          <a:p>
            <a:pPr>
              <a:buClr>
                <a:srgbClr val="33CC33"/>
              </a:buClr>
            </a:pPr>
            <a:r>
              <a:rPr lang="de-DE" sz="2400" smtClean="0"/>
              <a:t>CAACUPE: MAESTRANZA.</a:t>
            </a:r>
          </a:p>
          <a:p>
            <a:pPr>
              <a:buClr>
                <a:srgbClr val="33CC33"/>
              </a:buClr>
            </a:pPr>
            <a:r>
              <a:rPr lang="de-DE" sz="2400" smtClean="0"/>
              <a:t>BATALLA DE PIRIBEBUY (12 AGO 1869): CMDTE P.P. CABALLERO QUIEN FUE DEGOLLADO, ARCHIVO CAPTURADO Y EL HOSPITAL INDENDIADO.</a:t>
            </a:r>
          </a:p>
          <a:p>
            <a:pPr>
              <a:buClr>
                <a:srgbClr val="33CC33"/>
              </a:buClr>
            </a:pPr>
            <a:r>
              <a:rPr lang="de-DE" sz="2400" smtClean="0"/>
              <a:t>BATALLA DE ACOSTA ÑU (16 AGO 69): 3.OOO NIÑOS Y ADOLESCENTES FUERON ANIQUILADOS.</a:t>
            </a:r>
          </a:p>
          <a:p>
            <a:pPr>
              <a:buClr>
                <a:srgbClr val="33CC33"/>
              </a:buClr>
            </a:pPr>
            <a:r>
              <a:rPr lang="de-DE" sz="2400" smtClean="0"/>
              <a:t>YHAGUY (18 AGO 69): ULTIMAS FLOTILLAS INCENDIADAS POR SU TRIPULACION.</a:t>
            </a:r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676275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CAMPAÑA DE LAS CORDILLERAS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3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8" grpId="0" autoUpdateAnimBg="0"/>
      <p:bldP spid="439299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A84F67-B245-4D85-B9CD-557928622EF6}" type="slidenum">
              <a:rPr lang="es-ES_tradnl"/>
              <a:pPr/>
              <a:t>29</a:t>
            </a:fld>
            <a:endParaRPr lang="es-ES_tradnl"/>
          </a:p>
        </p:txBody>
      </p:sp>
      <p:sp>
        <p:nvSpPr>
          <p:cNvPr id="398338" name="Rectangle 2"/>
          <p:cNvSpPr>
            <a:spLocks noChangeArrowheads="1"/>
          </p:cNvSpPr>
          <p:nvPr/>
        </p:nvSpPr>
        <p:spPr bwMode="auto">
          <a:xfrm>
            <a:off x="1079500" y="57150"/>
            <a:ext cx="7185025" cy="808038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398339" name="Rectangle 3"/>
          <p:cNvSpPr>
            <a:spLocks noChangeArrowheads="1"/>
          </p:cNvSpPr>
          <p:nvPr/>
        </p:nvSpPr>
        <p:spPr bwMode="auto">
          <a:xfrm>
            <a:off x="779463" y="153988"/>
            <a:ext cx="776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b="1">
                <a:latin typeface="Arial" charset="0"/>
              </a:rPr>
              <a:t>CAMPAÑA DE CORDILLERA</a:t>
            </a:r>
          </a:p>
        </p:txBody>
      </p:sp>
      <p:pic>
        <p:nvPicPr>
          <p:cNvPr id="31749" name="Picture 7" descr="pag-1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66788"/>
            <a:ext cx="7772400" cy="589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A4B7F8-1BD3-4890-BD22-6FCCAE70AEEB}" type="slidenum">
              <a:rPr lang="es-ES_tradnl"/>
              <a:pPr/>
              <a:t>3</a:t>
            </a:fld>
            <a:endParaRPr lang="es-ES_tradnl"/>
          </a:p>
        </p:txBody>
      </p:sp>
      <p:sp>
        <p:nvSpPr>
          <p:cNvPr id="422914" name="Rectangle 1026"/>
          <p:cNvSpPr>
            <a:spLocks noChangeArrowheads="1"/>
          </p:cNvSpPr>
          <p:nvPr/>
        </p:nvSpPr>
        <p:spPr bwMode="auto">
          <a:xfrm>
            <a:off x="396875" y="142875"/>
            <a:ext cx="8340725" cy="65405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10000"/>
              </a:spcBef>
              <a:defRPr/>
            </a:pPr>
            <a:r>
              <a:rPr lang="es-ES_tradnl" sz="3600" b="1">
                <a:latin typeface="Arial" charset="0"/>
              </a:rPr>
              <a:t>PROGRAMA (U.A. 8)</a:t>
            </a:r>
            <a:endParaRPr lang="es-ES"/>
          </a:p>
        </p:txBody>
      </p:sp>
      <p:sp>
        <p:nvSpPr>
          <p:cNvPr id="422915" name="Rectangle 1027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22916" name="Rectangle 1028"/>
          <p:cNvSpPr>
            <a:spLocks noChangeArrowheads="1"/>
          </p:cNvSpPr>
          <p:nvPr/>
        </p:nvSpPr>
        <p:spPr bwMode="auto">
          <a:xfrm>
            <a:off x="381000" y="1052513"/>
            <a:ext cx="8391525" cy="52673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Y"/>
          </a:p>
        </p:txBody>
      </p:sp>
      <p:sp>
        <p:nvSpPr>
          <p:cNvPr id="422917" name="Rectangle 1029"/>
          <p:cNvSpPr>
            <a:spLocks noChangeArrowheads="1"/>
          </p:cNvSpPr>
          <p:nvPr/>
        </p:nvSpPr>
        <p:spPr bwMode="auto">
          <a:xfrm>
            <a:off x="614363" y="1154113"/>
            <a:ext cx="81153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b="1"/>
              <a:t> </a:t>
            </a:r>
            <a:r>
              <a:rPr lang="es-ES_tradnl" sz="2000" b="1"/>
              <a:t>FRENTE ANTIPARAGUAYO EN EL RIO DE LA PLATA</a:t>
            </a:r>
          </a:p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sz="2000" b="1"/>
              <a:t> HACIA LA GUERRA: LA CRISIS EN EL URUGUAY, LA NOTA DEL 30 AGO 1864, VIOLACION DE LA SOBERANIA URUGUAYA.</a:t>
            </a:r>
          </a:p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sz="2000" b="1"/>
              <a:t> CAMPAÑA DE MATTO GROSSO.</a:t>
            </a:r>
          </a:p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sz="2000" b="1"/>
              <a:t> CAMPAÑA DE CORRIENTES. </a:t>
            </a:r>
          </a:p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sz="2000" b="1"/>
              <a:t> LA TRIPLE ALIANZA.</a:t>
            </a:r>
          </a:p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sz="2000" b="1"/>
              <a:t> COMBATE DE RIACHUELO.</a:t>
            </a:r>
          </a:p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sz="2000" b="1"/>
              <a:t> EXPEDICION HACIA EL URUGUAY.</a:t>
            </a:r>
          </a:p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sz="2000" b="1"/>
              <a:t> CAMPAÑA DE HUMAITA.</a:t>
            </a:r>
          </a:p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sz="2000" b="1"/>
              <a:t> FUERZAS ALIADAS EN EL TERRITORIO NACIONAL.</a:t>
            </a:r>
          </a:p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sz="2000" b="1"/>
              <a:t> ENTREVISTA DE YATAITY CORA.</a:t>
            </a:r>
          </a:p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sz="2000" b="1"/>
              <a:t> LAS ACCIONES DEL AÑO 1867.</a:t>
            </a:r>
          </a:p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sz="2000" b="1"/>
              <a:t> LAS ACCIONES DEL AÑO 1868.</a:t>
            </a:r>
          </a:p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sz="2000" b="1"/>
              <a:t> HUMAITA ES REBASADA Y ASUNCION OCUPADA.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2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2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2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autoUpdateAnimBg="0"/>
      <p:bldP spid="422916" grpId="0" animBg="1"/>
      <p:bldP spid="42291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1639E8-204F-4A6D-8EFD-B727244B44B0}" type="slidenum">
              <a:rPr lang="es-ES_tradnl"/>
              <a:pPr/>
              <a:t>30</a:t>
            </a:fld>
            <a:endParaRPr lang="es-ES_tradnl"/>
          </a:p>
        </p:txBody>
      </p:sp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622300" y="228600"/>
            <a:ext cx="8042275" cy="1008063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636588" y="411163"/>
            <a:ext cx="790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>
                <a:latin typeface="Arial" charset="0"/>
              </a:rPr>
              <a:t>RETIRADA DE CAACUPE A SAN ESTANISLAO</a:t>
            </a: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674688" y="1492250"/>
            <a:ext cx="7983537" cy="4703763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Y"/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825500" y="1371600"/>
            <a:ext cx="7750175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3600" b="1">
                <a:latin typeface="Arial" charset="0"/>
              </a:rPr>
              <a:t> </a:t>
            </a:r>
            <a:r>
              <a:rPr lang="es-ES_tradnl" sz="2800" b="1">
                <a:latin typeface="Arial" charset="0"/>
              </a:rPr>
              <a:t>DESPUES DE LA CAIDA DE PIRIBEBUY EL MCAL LOPEZ DISPUSO LA RETIRADA (13 AGO 69) Y ARRIBO A SAN ESTANISLAO (23 AGO 69)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2800" b="1">
                <a:latin typeface="Arial" charset="0"/>
              </a:rPr>
              <a:t> SUPUESTO COMPLOT PARA ACABAR LA VIDA DEL MCAL CON LA COMPLICIDAD DE MADRE Y HERMANAS. FUERON LLEVADOS VARIOS A LA PENA CAPITAL, INCLUSIVE EL CNEL VICENTE MONGELOS COMANDANTE DE LA ESCOLTA PRESIDENCIAL.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autoUpdateAnimBg="0"/>
      <p:bldP spid="399364" grpId="0" animBg="1"/>
      <p:bldP spid="39936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1A86BA-61FA-47CC-BC15-A76D02B28911}" type="slidenum">
              <a:rPr lang="es-ES_tradnl"/>
              <a:pPr/>
              <a:t>31</a:t>
            </a:fld>
            <a:endParaRPr lang="es-ES_tradnl"/>
          </a:p>
        </p:txBody>
      </p:sp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622300" y="228600"/>
            <a:ext cx="8042275" cy="1008063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400387" name="Rectangle 3"/>
          <p:cNvSpPr>
            <a:spLocks noChangeArrowheads="1"/>
          </p:cNvSpPr>
          <p:nvPr/>
        </p:nvSpPr>
        <p:spPr bwMode="auto">
          <a:xfrm>
            <a:off x="636588" y="411163"/>
            <a:ext cx="790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>
                <a:latin typeface="Arial" charset="0"/>
              </a:rPr>
              <a:t>GOBIERNO PROVISIONAL</a:t>
            </a:r>
          </a:p>
        </p:txBody>
      </p:sp>
      <p:sp>
        <p:nvSpPr>
          <p:cNvPr id="400388" name="Rectangle 4"/>
          <p:cNvSpPr>
            <a:spLocks noChangeArrowheads="1"/>
          </p:cNvSpPr>
          <p:nvPr/>
        </p:nvSpPr>
        <p:spPr bwMode="auto">
          <a:xfrm>
            <a:off x="674688" y="1692275"/>
            <a:ext cx="7983537" cy="4503738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Y"/>
          </a:p>
        </p:txBody>
      </p:sp>
      <p:sp>
        <p:nvSpPr>
          <p:cNvPr id="400389" name="Rectangle 5"/>
          <p:cNvSpPr>
            <a:spLocks noChangeArrowheads="1"/>
          </p:cNvSpPr>
          <p:nvPr/>
        </p:nvSpPr>
        <p:spPr bwMode="auto">
          <a:xfrm>
            <a:off x="825500" y="1657350"/>
            <a:ext cx="7750175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3600" b="1">
                <a:latin typeface="Arial" charset="0"/>
              </a:rPr>
              <a:t> </a:t>
            </a:r>
            <a:r>
              <a:rPr lang="es-ES_tradnl" sz="2800" b="1">
                <a:latin typeface="Arial" charset="0"/>
              </a:rPr>
              <a:t>LOS ALIADOS AUTORIZARON UN GOBIERNO PARAGUAYO PROVISORIO QUE “DEBIA SER LIBREMENTE NOMBRADO POR LOS CIUDADANOS PARAGUAYOS QUE SE HALLEN LIBERADOS DEL DOMINIO DEL MARISCAL LOPEZ”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2800" b="1">
                <a:latin typeface="Arial" charset="0"/>
              </a:rPr>
              <a:t> REUNION DE UN COLEGIO ELECTORAL Y ELIGIO UN TRIUNVIRATO: CIRILO ANTONIO RIVAROLA, CARLOS LOIZAGA Y JOSE DIAS DE BEDOYA (15 AGO 69)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7" grpId="0" autoUpdateAnimBg="0"/>
      <p:bldP spid="400388" grpId="0" animBg="1"/>
      <p:bldP spid="40038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591F44-1752-462D-8E42-B5504B342F13}" type="slidenum">
              <a:rPr lang="es-ES_tradnl"/>
              <a:pPr/>
              <a:t>32</a:t>
            </a:fld>
            <a:endParaRPr lang="es-ES_tradnl"/>
          </a:p>
        </p:txBody>
      </p:sp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622300" y="228600"/>
            <a:ext cx="8042275" cy="1008063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636588" y="411163"/>
            <a:ext cx="790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>
                <a:latin typeface="Arial" charset="0"/>
              </a:rPr>
              <a:t>ARGENTINA OCUPA EL CHACO</a:t>
            </a:r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674688" y="1520825"/>
            <a:ext cx="7983537" cy="4760913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Y"/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825500" y="1514475"/>
            <a:ext cx="7750175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3600" b="1">
                <a:latin typeface="Arial" charset="0"/>
              </a:rPr>
              <a:t> </a:t>
            </a:r>
            <a:r>
              <a:rPr lang="es-ES_tradnl" sz="3200" b="1">
                <a:latin typeface="Arial" charset="0"/>
              </a:rPr>
              <a:t>NOV 1869: FUERZAS AL MANDO DEL GRAL EMILIO MITRE OCUPARON VILLA HAYES.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3200" b="1">
                <a:latin typeface="Arial" charset="0"/>
              </a:rPr>
              <a:t> RECLAMO DEL GOBIERNO PROVISORIO.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3200" b="1">
                <a:latin typeface="Arial" charset="0"/>
              </a:rPr>
              <a:t> ARGENTIAN DISPUESTA A DEVOLVERLO SI SE PRESENTAN PRUEBAS.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3200" b="1">
                <a:latin typeface="Arial" charset="0"/>
              </a:rPr>
              <a:t> LAUDO HAYES.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autoUpdateAnimBg="0"/>
      <p:bldP spid="401412" grpId="0" animBg="1"/>
      <p:bldP spid="40141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FB0EF-9FD8-493F-87DE-3B8CC701D2C3}" type="slidenum">
              <a:rPr lang="es-ES_tradnl"/>
              <a:pPr/>
              <a:t>33</a:t>
            </a:fld>
            <a:endParaRPr lang="es-ES_tradnl"/>
          </a:p>
        </p:txBody>
      </p:sp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622300" y="228600"/>
            <a:ext cx="8042275" cy="1008063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636588" y="411163"/>
            <a:ext cx="790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>
                <a:latin typeface="Arial" charset="0"/>
              </a:rPr>
              <a:t>HACIA EL SACRIFICIO FINAL</a:t>
            </a:r>
          </a:p>
        </p:txBody>
      </p:sp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674688" y="1463675"/>
            <a:ext cx="7983537" cy="4732338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Y"/>
          </a:p>
        </p:txBody>
      </p:sp>
      <p:sp>
        <p:nvSpPr>
          <p:cNvPr id="402437" name="Rectangle 5"/>
          <p:cNvSpPr>
            <a:spLocks noChangeArrowheads="1"/>
          </p:cNvSpPr>
          <p:nvPr/>
        </p:nvSpPr>
        <p:spPr bwMode="auto">
          <a:xfrm>
            <a:off x="825500" y="1343025"/>
            <a:ext cx="7750175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3600" b="1">
                <a:latin typeface="Arial" charset="0"/>
              </a:rPr>
              <a:t> </a:t>
            </a:r>
            <a:r>
              <a:rPr lang="es-ES_tradnl" sz="2800" b="1">
                <a:latin typeface="Arial" charset="0"/>
              </a:rPr>
              <a:t>SAN ESTANISLAO: ULTIMOS ASCENSOS.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2800" b="1">
                <a:latin typeface="Arial" charset="0"/>
              </a:rPr>
              <a:t> POBLACION CIVIL FUE DEJADA EN GRUPOS.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2800" b="1">
                <a:latin typeface="Arial" charset="0"/>
              </a:rPr>
              <a:t> RESIDENTAS Y DESTINADAS.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2800" b="1">
                <a:latin typeface="Arial" charset="0"/>
              </a:rPr>
              <a:t> CREACION DE VILLA CURUGUATY.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2800" b="1">
                <a:latin typeface="Arial" charset="0"/>
              </a:rPr>
              <a:t> LLEGADA A LA CORDILLERA DEL AMAMBAY.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2800" b="1">
                <a:latin typeface="Arial" charset="0"/>
              </a:rPr>
              <a:t> ULTIMA MEDALLA: MEDALLA DE AMAMBAY(VENCIO PENURIAS Y FATIGAS)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2800" b="1">
                <a:latin typeface="Arial" charset="0"/>
              </a:rPr>
              <a:t> CERRO CORA (1 MAR 1870)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2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2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autoUpdateAnimBg="0"/>
      <p:bldP spid="402436" grpId="0" animBg="1"/>
      <p:bldP spid="40243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0473EB-0DAF-4745-98F7-C3AFA46B335A}" type="slidenum">
              <a:rPr lang="es-ES_tradnl"/>
              <a:pPr/>
              <a:t>34</a:t>
            </a:fld>
            <a:endParaRPr lang="es-ES_tradnl"/>
          </a:p>
        </p:txBody>
      </p:sp>
      <p:sp>
        <p:nvSpPr>
          <p:cNvPr id="404482" name="Rectangle 2"/>
          <p:cNvSpPr>
            <a:spLocks noChangeArrowheads="1"/>
          </p:cNvSpPr>
          <p:nvPr/>
        </p:nvSpPr>
        <p:spPr bwMode="auto">
          <a:xfrm>
            <a:off x="622300" y="228600"/>
            <a:ext cx="8042275" cy="1008063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404483" name="Rectangle 3"/>
          <p:cNvSpPr>
            <a:spLocks noChangeArrowheads="1"/>
          </p:cNvSpPr>
          <p:nvPr/>
        </p:nvSpPr>
        <p:spPr bwMode="auto">
          <a:xfrm>
            <a:off x="636588" y="411163"/>
            <a:ext cx="790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>
                <a:latin typeface="Arial" charset="0"/>
              </a:rPr>
              <a:t>SEMBLANZAS</a:t>
            </a:r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674688" y="1692275"/>
            <a:ext cx="7983537" cy="4503738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Y"/>
          </a:p>
        </p:txBody>
      </p:sp>
      <p:sp>
        <p:nvSpPr>
          <p:cNvPr id="404485" name="Rectangle 5"/>
          <p:cNvSpPr>
            <a:spLocks noChangeArrowheads="1"/>
          </p:cNvSpPr>
          <p:nvPr/>
        </p:nvSpPr>
        <p:spPr bwMode="auto">
          <a:xfrm>
            <a:off x="825500" y="1657350"/>
            <a:ext cx="775017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3600" b="1">
                <a:latin typeface="Arial" charset="0"/>
              </a:rPr>
              <a:t> FRANCISCO SOLANO LOPEZ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3600" b="1">
                <a:latin typeface="Arial" charset="0"/>
              </a:rPr>
              <a:t> VICENTE BARRIOS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3600" b="1">
                <a:latin typeface="Arial" charset="0"/>
              </a:rPr>
              <a:t> JOSE E. DIAZ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3600" b="1">
                <a:latin typeface="Arial" charset="0"/>
              </a:rPr>
              <a:t> JOSE ELIZARDO AQUINO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3600" b="1">
                <a:latin typeface="Arial" charset="0"/>
              </a:rPr>
              <a:t> JOSE MARIA BRUGUEZ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_tradnl" sz="3600" b="1">
                <a:latin typeface="Arial" charset="0"/>
              </a:rPr>
              <a:t> FRANCISCO ROA.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autoUpdateAnimBg="0"/>
      <p:bldP spid="404484" grpId="0" animBg="1"/>
      <p:bldP spid="40448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01AABE-D3AA-46A5-8849-86B47C06B7AF}" type="slidenum">
              <a:rPr lang="es-ES_tradnl"/>
              <a:pPr/>
              <a:t>35</a:t>
            </a:fld>
            <a:endParaRPr lang="es-ES_tradnl"/>
          </a:p>
        </p:txBody>
      </p:sp>
      <p:sp>
        <p:nvSpPr>
          <p:cNvPr id="335874" name="Rectangle 2"/>
          <p:cNvSpPr>
            <a:spLocks noChangeArrowheads="1"/>
          </p:cNvSpPr>
          <p:nvPr/>
        </p:nvSpPr>
        <p:spPr bwMode="auto">
          <a:xfrm>
            <a:off x="650875" y="200025"/>
            <a:ext cx="8128000" cy="1036638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836613" y="411163"/>
            <a:ext cx="7708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b="1">
                <a:latin typeface="Arial" charset="0"/>
              </a:rPr>
              <a:t>GUERRA DE LA TRIPLE ALIANZA</a:t>
            </a: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674688" y="1692275"/>
            <a:ext cx="7983537" cy="4503738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Y"/>
          </a:p>
        </p:txBody>
      </p:sp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2740025" y="3314700"/>
            <a:ext cx="400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ES_tradnl" sz="3600" b="1">
                <a:latin typeface="Arial" charset="0"/>
              </a:rPr>
              <a:t>CONCLUSIONES.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autoUpdateAnimBg="0"/>
      <p:bldP spid="335876" grpId="0" animBg="1"/>
      <p:bldP spid="33587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772DE1-0BC1-41B1-A746-EEA59E538793}" type="slidenum">
              <a:rPr lang="es-ES_tradnl"/>
              <a:pPr/>
              <a:t>36</a:t>
            </a:fld>
            <a:endParaRPr lang="es-ES_tradnl"/>
          </a:p>
        </p:txBody>
      </p:sp>
      <p:sp>
        <p:nvSpPr>
          <p:cNvPr id="437250" name="Rectangle 2"/>
          <p:cNvSpPr>
            <a:spLocks noChangeArrowheads="1"/>
          </p:cNvSpPr>
          <p:nvPr/>
        </p:nvSpPr>
        <p:spPr bwMode="auto">
          <a:xfrm>
            <a:off x="622300" y="85725"/>
            <a:ext cx="8042275" cy="636588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437251" name="Rectangle 3"/>
          <p:cNvSpPr>
            <a:spLocks noChangeArrowheads="1"/>
          </p:cNvSpPr>
          <p:nvPr/>
        </p:nvSpPr>
        <p:spPr bwMode="auto">
          <a:xfrm>
            <a:off x="636588" y="153988"/>
            <a:ext cx="790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>
                <a:latin typeface="Arial" charset="0"/>
              </a:rPr>
              <a:t>CONSECUENCIAS</a:t>
            </a:r>
          </a:p>
        </p:txBody>
      </p:sp>
      <p:pic>
        <p:nvPicPr>
          <p:cNvPr id="38917" name="Picture 4" descr="pag-1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800100"/>
            <a:ext cx="691515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7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7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38B44D-0315-48F7-A971-DD38A8E979F7}" type="slidenum">
              <a:rPr lang="es-ES_tradnl"/>
              <a:pPr/>
              <a:t>37</a:t>
            </a:fld>
            <a:endParaRPr lang="es-ES_tradnl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57375"/>
            <a:ext cx="7772400" cy="3667125"/>
          </a:xfrm>
        </p:spPr>
        <p:txBody>
          <a:bodyPr/>
          <a:lstStyle/>
          <a:p>
            <a:pPr algn="ctr">
              <a:defRPr/>
            </a:pPr>
            <a:r>
              <a:rPr lang="en-US" sz="7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MUCHAS</a:t>
            </a:r>
            <a:br>
              <a:rPr lang="en-US" sz="7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7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A04F9F-B442-42A1-B2AF-0D795CE96311}" type="slidenum">
              <a:rPr lang="es-ES_tradnl"/>
              <a:pPr/>
              <a:t>38</a:t>
            </a:fld>
            <a:endParaRPr lang="es-ES_tradnl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57375"/>
            <a:ext cx="7772400" cy="3667125"/>
          </a:xfrm>
        </p:spPr>
        <p:txBody>
          <a:bodyPr/>
          <a:lstStyle/>
          <a:p>
            <a:pPr algn="ctr">
              <a:defRPr/>
            </a:pPr>
            <a:r>
              <a:rPr lang="en-US" sz="7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¿PREGUNTAS?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342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0C6015-5A02-4ABD-99F2-B7F6D9F29CFB}" type="slidenum">
              <a:rPr lang="es-ES_tradnl"/>
              <a:pPr/>
              <a:t>39</a:t>
            </a:fld>
            <a:endParaRPr lang="es-ES_tradnl"/>
          </a:p>
        </p:txBody>
      </p:sp>
      <p:sp>
        <p:nvSpPr>
          <p:cNvPr id="440322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40323" name="Rectangle 3"/>
          <p:cNvSpPr>
            <a:spLocks noChangeArrowheads="1"/>
          </p:cNvSpPr>
          <p:nvPr/>
        </p:nvSpPr>
        <p:spPr bwMode="auto">
          <a:xfrm>
            <a:off x="228600" y="804863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914400"/>
            <a:ext cx="8315325" cy="4886325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Clr>
                <a:srgbClr val="FF3300"/>
              </a:buClr>
              <a:buSzTx/>
              <a:buFont typeface="Monotype Sorts" pitchFamily="2" charset="2"/>
              <a:buAutoNum type="arabicPeriod"/>
            </a:pPr>
            <a:r>
              <a:rPr lang="de-DE" sz="2800" smtClean="0"/>
              <a:t>El Tratado de la Triple Alianza se supo a través de:</a:t>
            </a:r>
          </a:p>
          <a:p>
            <a:pPr marL="533400" indent="-5334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a. La Guerra de la Triple Alianza que se llevó a cabo sin ningún tratado.</a:t>
            </a:r>
          </a:p>
          <a:p>
            <a:pPr marL="533400" indent="-5334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b. El Tratado secreto no existió nunca.</a:t>
            </a:r>
          </a:p>
          <a:p>
            <a:pPr marL="533400" indent="-5334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c. Una copia del Tratado fue conseguido por un diplomático inglés y sólo fue publicado después de 100 años en Londres.</a:t>
            </a:r>
          </a:p>
          <a:p>
            <a:pPr marL="533400" indent="-5334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d. El Tratado fue conocido por una copia dada a un diplomático inglés e Inglaterra lo publicó.</a:t>
            </a:r>
          </a:p>
          <a:p>
            <a:pPr marL="533400" indent="-5334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e. El Tratado de la Triple Alianza se conoció al final de la guerra del 70.</a:t>
            </a:r>
          </a:p>
        </p:txBody>
      </p:sp>
      <p:sp>
        <p:nvSpPr>
          <p:cNvPr id="440325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676275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EJERCICIOS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4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2" grpId="0" autoUpdateAnimBg="0"/>
      <p:bldP spid="44032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1044E9-8E08-4FA2-B02E-E387EECEEEA4}" type="slidenum">
              <a:rPr lang="es-ES_tradnl"/>
              <a:pPr/>
              <a:t>4</a:t>
            </a:fld>
            <a:endParaRPr lang="es-ES_tradnl"/>
          </a:p>
        </p:txBody>
      </p:sp>
      <p:sp>
        <p:nvSpPr>
          <p:cNvPr id="423938" name="Rectangle 1026"/>
          <p:cNvSpPr>
            <a:spLocks noChangeArrowheads="1"/>
          </p:cNvSpPr>
          <p:nvPr/>
        </p:nvSpPr>
        <p:spPr bwMode="auto">
          <a:xfrm>
            <a:off x="396875" y="142875"/>
            <a:ext cx="8340725" cy="65405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10000"/>
              </a:spcBef>
              <a:defRPr/>
            </a:pPr>
            <a:r>
              <a:rPr lang="es-ES_tradnl" sz="3600" b="1">
                <a:latin typeface="Arial" charset="0"/>
              </a:rPr>
              <a:t>PROGRAMA (U.A. 8)</a:t>
            </a:r>
            <a:endParaRPr lang="es-ES"/>
          </a:p>
        </p:txBody>
      </p:sp>
      <p:sp>
        <p:nvSpPr>
          <p:cNvPr id="423939" name="Rectangle 1027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23940" name="Rectangle 1028"/>
          <p:cNvSpPr>
            <a:spLocks noChangeArrowheads="1"/>
          </p:cNvSpPr>
          <p:nvPr/>
        </p:nvSpPr>
        <p:spPr bwMode="auto">
          <a:xfrm>
            <a:off x="381000" y="1052513"/>
            <a:ext cx="8391525" cy="52673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Y"/>
          </a:p>
        </p:txBody>
      </p:sp>
      <p:sp>
        <p:nvSpPr>
          <p:cNvPr id="423941" name="Rectangle 1029"/>
          <p:cNvSpPr>
            <a:spLocks noChangeArrowheads="1"/>
          </p:cNvSpPr>
          <p:nvPr/>
        </p:nvSpPr>
        <p:spPr bwMode="auto">
          <a:xfrm>
            <a:off x="614363" y="1154113"/>
            <a:ext cx="8115300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sz="2000" b="1"/>
              <a:t>EL MARISCAL  LOPEZ Y UNA IMPORTANTE FUERZA SALEN DE HUMAITA.</a:t>
            </a:r>
          </a:p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sz="2000" b="1"/>
              <a:t> LA LENTA AGONIA.</a:t>
            </a:r>
          </a:p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sz="2000" b="1"/>
              <a:t> CAMPAÑA DE PYKYSYRY.</a:t>
            </a:r>
          </a:p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sz="2000" b="1"/>
              <a:t> LOS COMBATES DE DICIEMBRE.</a:t>
            </a:r>
          </a:p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sz="2000" b="1"/>
              <a:t> LOMAS VALENTINAS.</a:t>
            </a:r>
          </a:p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sz="2000" b="1"/>
              <a:t> INTIMACION DE LOS MANDOS ALIADOS.</a:t>
            </a:r>
          </a:p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sz="2000" b="1"/>
              <a:t> OCUPACION DE ASUNCION.</a:t>
            </a:r>
          </a:p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sz="2000" b="1"/>
              <a:t> CAMPAÑA DE LA CORDILLERA Y RETIRADA DE CAACUPE A SAN ESTANISLAO.</a:t>
            </a:r>
          </a:p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sz="2000" b="1"/>
              <a:t> GOBIERNO PROVISIONAL.</a:t>
            </a:r>
          </a:p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sz="2000" b="1"/>
              <a:t> ARGENTINA OCUPA EL CHACO.</a:t>
            </a:r>
          </a:p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sz="2000" b="1"/>
              <a:t> HACIA EL SACRIFICIO FINAL.</a:t>
            </a:r>
          </a:p>
          <a:p>
            <a:pPr>
              <a:spcBef>
                <a:spcPct val="10000"/>
              </a:spcBef>
              <a:buFontTx/>
              <a:buChar char="•"/>
              <a:tabLst>
                <a:tab pos="101600" algn="l"/>
              </a:tabLst>
            </a:pPr>
            <a:r>
              <a:rPr lang="es-ES_tradnl" sz="2000" b="1"/>
              <a:t> SEMBLANZAS: MCAL LOPEZ, E. DIAZ, J. E. AQUINO, J. M. BRUGUEZ, F. ROA, VALOIS RIVAROLA.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 autoUpdateAnimBg="0"/>
      <p:bldP spid="423940" grpId="0" animBg="1"/>
      <p:bldP spid="42394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D67F06-FC63-40D3-878B-D158AD7941BD}" type="slidenum">
              <a:rPr lang="es-ES_tradnl"/>
              <a:pPr/>
              <a:t>40</a:t>
            </a:fld>
            <a:endParaRPr lang="es-ES_tradnl"/>
          </a:p>
        </p:txBody>
      </p:sp>
      <p:sp>
        <p:nvSpPr>
          <p:cNvPr id="441346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41347" name="Rectangle 3"/>
          <p:cNvSpPr>
            <a:spLocks noChangeArrowheads="1"/>
          </p:cNvSpPr>
          <p:nvPr/>
        </p:nvSpPr>
        <p:spPr bwMode="auto">
          <a:xfrm>
            <a:off x="228600" y="804863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914400"/>
            <a:ext cx="8315325" cy="4886325"/>
          </a:xfrm>
        </p:spPr>
        <p:txBody>
          <a:bodyPr/>
          <a:lstStyle/>
          <a:p>
            <a:pPr marL="609600" indent="-609600">
              <a:buClr>
                <a:srgbClr val="FF3300"/>
              </a:buClr>
              <a:buSzTx/>
              <a:buFont typeface="Monotype Sorts" pitchFamily="2" charset="2"/>
              <a:buAutoNum type="arabicPeriod" startAt="2"/>
            </a:pPr>
            <a:r>
              <a:rPr lang="de-DE" sz="2800" smtClean="0"/>
              <a:t>La Guerra del 70 se produjo una batalla naval en el río Paraná que bloqueó a nuestro país por vía fluvial. ¿Qué batalla fue?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a. Batalla de Riachuelo.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b. Batalla de Pilcomayo.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c. Batalla del Paraná.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d. Batalla del Apa.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e. Batalla de Tevicuary.</a:t>
            </a:r>
          </a:p>
        </p:txBody>
      </p:sp>
      <p:sp>
        <p:nvSpPr>
          <p:cNvPr id="441349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676275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EJERCICIOS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4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6" grpId="0" autoUpdateAnimBg="0"/>
      <p:bldP spid="441347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5EB6E8-E3FE-4CCF-84D9-0EF381010874}" type="slidenum">
              <a:rPr lang="es-ES_tradnl"/>
              <a:pPr/>
              <a:t>41</a:t>
            </a:fld>
            <a:endParaRPr lang="es-ES_tradnl"/>
          </a:p>
        </p:txBody>
      </p:sp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42371" name="Rectangle 3"/>
          <p:cNvSpPr>
            <a:spLocks noChangeArrowheads="1"/>
          </p:cNvSpPr>
          <p:nvPr/>
        </p:nvSpPr>
        <p:spPr bwMode="auto">
          <a:xfrm>
            <a:off x="228600" y="804863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914400"/>
            <a:ext cx="8315325" cy="4886325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Clr>
                <a:srgbClr val="FF3300"/>
              </a:buClr>
              <a:buSzTx/>
              <a:buFont typeface="Monotype Sorts" pitchFamily="2" charset="2"/>
              <a:buAutoNum type="arabicPeriod" startAt="3"/>
            </a:pPr>
            <a:r>
              <a:rPr lang="de-DE" sz="2800" smtClean="0"/>
              <a:t>¿Cómo se declaró la guerra a la Argentina y cuáles fueron los argumentos?</a:t>
            </a:r>
          </a:p>
          <a:p>
            <a:pPr marL="533400" indent="-5334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a. Por proteger a un comité revolucionario de paraguayos en Buenos Aires.</a:t>
            </a:r>
          </a:p>
          <a:p>
            <a:pPr marL="533400" indent="-5334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b. Desconocer el derecho del Paraguay sobre Misiones.</a:t>
            </a:r>
          </a:p>
          <a:p>
            <a:pPr marL="533400" indent="-5334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c. Negarse a facilitar el trásito de tropas paraguayas por su territorio.</a:t>
            </a:r>
          </a:p>
          <a:p>
            <a:pPr marL="533400" indent="-5334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d. El 1 de marzo de 1865, el Congreso Nacional declaró la guerra a la Argentina.</a:t>
            </a:r>
          </a:p>
          <a:p>
            <a:pPr marL="533400" indent="-5334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e. Todas son correctas.</a:t>
            </a:r>
          </a:p>
        </p:txBody>
      </p:sp>
      <p:sp>
        <p:nvSpPr>
          <p:cNvPr id="442373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676275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EJERCICIOS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4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0" grpId="0" autoUpdateAnimBg="0"/>
      <p:bldP spid="442371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A8BC78-CB8A-40CD-AF9C-3BE76AB10587}" type="slidenum">
              <a:rPr lang="es-ES_tradnl"/>
              <a:pPr/>
              <a:t>42</a:t>
            </a:fld>
            <a:endParaRPr lang="es-ES_tradnl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228600" y="804863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914400"/>
            <a:ext cx="8315325" cy="4886325"/>
          </a:xfrm>
        </p:spPr>
        <p:txBody>
          <a:bodyPr/>
          <a:lstStyle/>
          <a:p>
            <a:pPr marL="533400" indent="-533400">
              <a:buClr>
                <a:srgbClr val="FF3300"/>
              </a:buClr>
              <a:buSzTx/>
              <a:buFont typeface="Monotype Sorts" pitchFamily="2" charset="2"/>
              <a:buAutoNum type="arabicPeriod" startAt="4"/>
            </a:pPr>
            <a:r>
              <a:rPr lang="de-DE" sz="2400" smtClean="0"/>
              <a:t>¿Qué acontecimiento de extra frontera enturbió las relaciones de Paraguay con sus vecinos y desembocó en la guerra?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a. El entendimiento argentino – brasileño para absorver al Uruguay.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b. La intervención política y militar argentina en el Uruguay.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c. La alianza entre Artigas y Flores contra el gobierno blanco.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d. La alianza entre Brasil y Artigas contra la Argentina.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e. La Revolución del Gral Flores contra el gobierno uruguayo.</a:t>
            </a:r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676275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EJERCICIOS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4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4" grpId="0" autoUpdateAnimBg="0"/>
      <p:bldP spid="443395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839B53-80FD-4AA0-B477-3FD8CF776D99}" type="slidenum">
              <a:rPr lang="es-ES_tradnl"/>
              <a:pPr/>
              <a:t>43</a:t>
            </a:fld>
            <a:endParaRPr lang="es-ES_tradnl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44419" name="Rectangle 3"/>
          <p:cNvSpPr>
            <a:spLocks noChangeArrowheads="1"/>
          </p:cNvSpPr>
          <p:nvPr/>
        </p:nvSpPr>
        <p:spPr bwMode="auto">
          <a:xfrm>
            <a:off x="228600" y="804863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914400"/>
            <a:ext cx="8315325" cy="4886325"/>
          </a:xfrm>
        </p:spPr>
        <p:txBody>
          <a:bodyPr/>
          <a:lstStyle/>
          <a:p>
            <a:pPr marL="533400" indent="-533400">
              <a:buClr>
                <a:srgbClr val="FF3300"/>
              </a:buClr>
              <a:buSzTx/>
              <a:buFont typeface="Monotype Sorts" pitchFamily="2" charset="2"/>
              <a:buAutoNum type="arabicPeriod" startAt="5"/>
            </a:pPr>
            <a:r>
              <a:rPr lang="de-DE" sz="2400" smtClean="0"/>
              <a:t>La crisis en el Uruguay, detonante de la guerra de la Triple Alianza, fue motivada por una de las siguientes causas: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a. La ayuda del Brasil en hombres y armas a la revolución del Gral Flores.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b. La ayuda de Argentina en hombres y armas a la revolución del Gral. Flores.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c. El avance de una fuerza expedicionaria sobre la Banda Oriental.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d. La invasión brasileña al Uruguay.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e. El bloqueo del litoral uruguayo por la escuadra brasileña.</a:t>
            </a:r>
          </a:p>
        </p:txBody>
      </p:sp>
      <p:sp>
        <p:nvSpPr>
          <p:cNvPr id="444421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676275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EJERCICIOS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4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4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4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8" grpId="0" autoUpdateAnimBg="0"/>
      <p:bldP spid="444419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41C3BD-B2D9-44FB-AD12-9AA6220F2711}" type="slidenum">
              <a:rPr lang="es-ES_tradnl"/>
              <a:pPr/>
              <a:t>44</a:t>
            </a:fld>
            <a:endParaRPr lang="es-ES_tradnl"/>
          </a:p>
        </p:txBody>
      </p:sp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228600" y="804863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914400"/>
            <a:ext cx="8315325" cy="4886325"/>
          </a:xfrm>
        </p:spPr>
        <p:txBody>
          <a:bodyPr/>
          <a:lstStyle/>
          <a:p>
            <a:pPr marL="609600" indent="-609600">
              <a:buClr>
                <a:srgbClr val="FF3300"/>
              </a:buClr>
              <a:buSzTx/>
              <a:buFont typeface="Monotype Sorts" pitchFamily="2" charset="2"/>
              <a:buAutoNum type="arabicPeriod" startAt="6"/>
            </a:pPr>
            <a:r>
              <a:rPr lang="de-DE" sz="2800" smtClean="0"/>
              <a:t>Con motivo del Tratado secreto de la Triple Alianza, la posición asumida por Bolivia fue: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a. Protestar contra el Tratado.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b. Aliarse con el Paraguay.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c. Sacar alguna ventaja económica.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d. Solidarizarse con el Paraguay.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e. Participar en las negociaciones territoriales.</a:t>
            </a:r>
          </a:p>
        </p:txBody>
      </p:sp>
      <p:sp>
        <p:nvSpPr>
          <p:cNvPr id="445445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676275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EJERCICIOS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4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2" grpId="0" autoUpdateAnimBg="0"/>
      <p:bldP spid="445443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2B387D-6885-414C-9BDE-13520F23ED2B}" type="slidenum">
              <a:rPr lang="es-ES_tradnl"/>
              <a:pPr/>
              <a:t>45</a:t>
            </a:fld>
            <a:endParaRPr lang="es-ES_tradnl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228600" y="804863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914400"/>
            <a:ext cx="8315325" cy="4886325"/>
          </a:xfrm>
        </p:spPr>
        <p:txBody>
          <a:bodyPr/>
          <a:lstStyle/>
          <a:p>
            <a:pPr marL="609600" indent="-609600">
              <a:buClr>
                <a:srgbClr val="FF3300"/>
              </a:buClr>
              <a:buSzTx/>
              <a:buFont typeface="Monotype Sorts" pitchFamily="2" charset="2"/>
              <a:buAutoNum type="arabicPeriod" startAt="7"/>
            </a:pPr>
            <a:r>
              <a:rPr lang="de-DE" sz="2800" smtClean="0"/>
              <a:t>El representante paraguayo para la firma del Tratado de Paz y límite con el Brasil el 9 de enero de 1872  fue: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a. José Falcón.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b. Rogelio Ibarra.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c. Carlos Loizaga.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d. Facundo Machaín.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e. Cándido Bareiro.</a:t>
            </a:r>
          </a:p>
        </p:txBody>
      </p:sp>
      <p:sp>
        <p:nvSpPr>
          <p:cNvPr id="446469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676275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EJERCICIOS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 autoUpdateAnimBg="0"/>
      <p:bldP spid="446467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AA106A-3776-4128-9834-00D7C5A5FFC4}" type="slidenum">
              <a:rPr lang="es-ES_tradnl"/>
              <a:pPr/>
              <a:t>46</a:t>
            </a:fld>
            <a:endParaRPr lang="es-ES_tradnl"/>
          </a:p>
        </p:txBody>
      </p:sp>
      <p:sp>
        <p:nvSpPr>
          <p:cNvPr id="447490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47491" name="Rectangle 3"/>
          <p:cNvSpPr>
            <a:spLocks noChangeArrowheads="1"/>
          </p:cNvSpPr>
          <p:nvPr/>
        </p:nvSpPr>
        <p:spPr bwMode="auto">
          <a:xfrm>
            <a:off x="228600" y="804863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914400"/>
            <a:ext cx="8315325" cy="4886325"/>
          </a:xfrm>
        </p:spPr>
        <p:txBody>
          <a:bodyPr/>
          <a:lstStyle/>
          <a:p>
            <a:pPr marL="609600" indent="-609600">
              <a:buClr>
                <a:srgbClr val="FF3300"/>
              </a:buClr>
              <a:buSzTx/>
              <a:buFont typeface="Monotype Sorts" pitchFamily="2" charset="2"/>
              <a:buAutoNum type="arabicPeriod" startAt="8"/>
            </a:pPr>
            <a:r>
              <a:rPr lang="de-DE" sz="2800" smtClean="0"/>
              <a:t>¿Cuál fue el más eficaz medio de difusión de la campaña de reivindicación de la causa paraguaya?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a. La cátedra.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b. Las conferencias.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c. Libros.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d. Periodismo.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e. Radio.</a:t>
            </a:r>
          </a:p>
        </p:txBody>
      </p:sp>
      <p:sp>
        <p:nvSpPr>
          <p:cNvPr id="447493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676275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EJERCICIOS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7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7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4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0" grpId="0" autoUpdateAnimBg="0"/>
      <p:bldP spid="447491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90823A-607E-4101-B9DF-BDF5B05E251B}" type="slidenum">
              <a:rPr lang="es-ES_tradnl"/>
              <a:pPr/>
              <a:t>47</a:t>
            </a:fld>
            <a:endParaRPr lang="es-ES_tradnl"/>
          </a:p>
        </p:txBody>
      </p:sp>
      <p:sp>
        <p:nvSpPr>
          <p:cNvPr id="448514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48515" name="Rectangle 3"/>
          <p:cNvSpPr>
            <a:spLocks noChangeArrowheads="1"/>
          </p:cNvSpPr>
          <p:nvPr/>
        </p:nvSpPr>
        <p:spPr bwMode="auto">
          <a:xfrm>
            <a:off x="228600" y="804863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914400"/>
            <a:ext cx="8315325" cy="4886325"/>
          </a:xfrm>
        </p:spPr>
        <p:txBody>
          <a:bodyPr/>
          <a:lstStyle/>
          <a:p>
            <a:pPr marL="533400" indent="-533400">
              <a:buClr>
                <a:srgbClr val="FF3300"/>
              </a:buClr>
              <a:buSzTx/>
              <a:buFont typeface="Monotype Sorts" pitchFamily="2" charset="2"/>
              <a:buAutoNum type="arabicPeriod" startAt="9"/>
            </a:pPr>
            <a:r>
              <a:rPr lang="de-DE" sz="2800" smtClean="0"/>
              <a:t>¿Qué situación dió lugar a la conducción política del país con pensamiento puramente antilopista?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a. La muerte del Mariscal.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b. La influencia política de la legión paraguaya y sus apoyos.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c. Expresas directivas del Emperador del Brasil.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d. Expresas directivas del Presidente Mitre. 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e. El regreso de los ex prisioneros anti - lopiztas.</a:t>
            </a:r>
          </a:p>
        </p:txBody>
      </p:sp>
      <p:sp>
        <p:nvSpPr>
          <p:cNvPr id="448517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676275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EJERCICIOS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4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 autoUpdateAnimBg="0"/>
      <p:bldP spid="448515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C2879C-540A-4E3C-A6C9-7ED83B7149F9}" type="slidenum">
              <a:rPr lang="es-ES_tradnl"/>
              <a:pPr/>
              <a:t>48</a:t>
            </a:fld>
            <a:endParaRPr lang="es-ES_tradnl"/>
          </a:p>
        </p:txBody>
      </p:sp>
      <p:sp>
        <p:nvSpPr>
          <p:cNvPr id="449538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49539" name="Rectangle 3"/>
          <p:cNvSpPr>
            <a:spLocks noChangeArrowheads="1"/>
          </p:cNvSpPr>
          <p:nvPr/>
        </p:nvSpPr>
        <p:spPr bwMode="auto">
          <a:xfrm>
            <a:off x="228600" y="804863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914400"/>
            <a:ext cx="8315325" cy="4886325"/>
          </a:xfrm>
        </p:spPr>
        <p:txBody>
          <a:bodyPr/>
          <a:lstStyle/>
          <a:p>
            <a:pPr marL="609600" indent="-609600">
              <a:buClr>
                <a:srgbClr val="FF3300"/>
              </a:buClr>
              <a:buSzTx/>
              <a:buFont typeface="Monotype Sorts" pitchFamily="2" charset="2"/>
              <a:buAutoNum type="arabicPeriod" startAt="10"/>
            </a:pPr>
            <a:r>
              <a:rPr lang="de-DE" sz="2800" smtClean="0"/>
              <a:t>La intervención paraguaya en la cuestión Oriental tuvo su origen en: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a. La solicitud del gobierno Oriental.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b. La ayuda argentina a Flores.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c. La amenaza de fuerzas brasileñas al Uruguay.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d. El rechazo de la nota paraguaya del 30 de agosto de 1864. 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e. La alianza secreta con Uruguay.</a:t>
            </a:r>
          </a:p>
        </p:txBody>
      </p:sp>
      <p:sp>
        <p:nvSpPr>
          <p:cNvPr id="449541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676275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EJERCICIOS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 autoUpdateAnimBg="0"/>
      <p:bldP spid="449539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C168AA-E55C-474B-8534-0A886A008A0D}" type="slidenum">
              <a:rPr lang="es-ES_tradnl"/>
              <a:pPr/>
              <a:t>49</a:t>
            </a:fld>
            <a:endParaRPr lang="es-ES_tradnl"/>
          </a:p>
        </p:txBody>
      </p:sp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50563" name="Rectangle 3"/>
          <p:cNvSpPr>
            <a:spLocks noChangeArrowheads="1"/>
          </p:cNvSpPr>
          <p:nvPr/>
        </p:nvSpPr>
        <p:spPr bwMode="auto">
          <a:xfrm>
            <a:off x="228600" y="804863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914400"/>
            <a:ext cx="8315325" cy="4886325"/>
          </a:xfrm>
        </p:spPr>
        <p:txBody>
          <a:bodyPr/>
          <a:lstStyle/>
          <a:p>
            <a:pPr marL="533400" indent="-533400">
              <a:buClr>
                <a:srgbClr val="FF3300"/>
              </a:buClr>
              <a:buSzTx/>
              <a:buFont typeface="Monotype Sorts" pitchFamily="2" charset="2"/>
              <a:buAutoNum type="arabicPeriod" startAt="11"/>
            </a:pPr>
            <a:r>
              <a:rPr lang="de-DE" sz="2800" smtClean="0"/>
              <a:t>Conforme a la nota del 30 de agosto de 1864. ¿Qué habría de motivar la intervención paraguaya en la Banda Oriental?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a. El ultimatum brasileño al gobierno oriental.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b. El trinfo de la revolución de Flores.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c. La invasión brasileña al Uruguay.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d. El incidente con el barco brasileño Marquez de Olinda. 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e. El rechazo de la nota del Gobierno paraguayo.</a:t>
            </a:r>
          </a:p>
        </p:txBody>
      </p:sp>
      <p:sp>
        <p:nvSpPr>
          <p:cNvPr id="450565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676275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EJERCICIOS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5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2" grpId="0" autoUpdateAnimBg="0"/>
      <p:bldP spid="45056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A6E994-F288-4E20-AC2D-624F5B4FC411}" type="slidenum">
              <a:rPr lang="es-ES_tradnl"/>
              <a:pPr/>
              <a:t>5</a:t>
            </a:fld>
            <a:endParaRPr lang="es-ES_tradnl"/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336550" y="1635125"/>
            <a:ext cx="8469313" cy="4760913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Y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1054100" y="2033588"/>
            <a:ext cx="70358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PY" b="1">
                <a:latin typeface="Arial" charset="0"/>
                <a:cs typeface="Times New Roman" pitchFamily="18" charset="0"/>
              </a:rPr>
              <a:t>LA MAYOR FUERZA DE UN PAIS PEQUEÑO RESIDE EN SU UNIDAD. POR ESO, OLVIDEMOS LAS QUERELLAS Y LA DESCONFIANZA PARA NO DILAPIDAR LA FUERZA DE LA NACIÓN EN PROBLEMAS DE SEGUNDO ORDEN. TODOS NOS NECESITAMOS RECÍPROCAMENTE; QUIERA EL ALTÍSIMO QUE UNIDOS, HOMBRO CON HOMBRO, SEAMOS SUFICIENTEMENTE FUERTES"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PY" b="1">
                <a:latin typeface="Arial" charset="0"/>
                <a:cs typeface="Times New Roman" pitchFamily="18" charset="0"/>
              </a:rPr>
              <a:t>                                                       MANNERHEIM</a:t>
            </a:r>
            <a:r>
              <a:rPr lang="es-ES" b="1">
                <a:latin typeface="Arial" charset="0"/>
              </a:rPr>
              <a:t> </a:t>
            </a:r>
            <a:endParaRPr lang="es-ES_tradnl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6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nimBg="1"/>
      <p:bldP spid="136197" grpId="0" build="p" autoUpdateAnimBg="0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8A3CEA-D8C0-497D-9B70-277861121BD8}" type="slidenum">
              <a:rPr lang="es-ES_tradnl"/>
              <a:pPr/>
              <a:t>50</a:t>
            </a:fld>
            <a:endParaRPr lang="es-ES_tradnl"/>
          </a:p>
        </p:txBody>
      </p:sp>
      <p:sp>
        <p:nvSpPr>
          <p:cNvPr id="451586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51587" name="Rectangle 3"/>
          <p:cNvSpPr>
            <a:spLocks noChangeArrowheads="1"/>
          </p:cNvSpPr>
          <p:nvPr/>
        </p:nvSpPr>
        <p:spPr bwMode="auto">
          <a:xfrm>
            <a:off x="228600" y="804863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914400"/>
            <a:ext cx="8315325" cy="4886325"/>
          </a:xfrm>
        </p:spPr>
        <p:txBody>
          <a:bodyPr/>
          <a:lstStyle/>
          <a:p>
            <a:pPr marL="533400" indent="-533400">
              <a:buClr>
                <a:srgbClr val="FF3300"/>
              </a:buClr>
              <a:buSzTx/>
              <a:buFont typeface="Monotype Sorts" pitchFamily="2" charset="2"/>
              <a:buAutoNum type="arabicPeriod" startAt="12"/>
            </a:pPr>
            <a:r>
              <a:rPr lang="de-DE" sz="2400" smtClean="0"/>
              <a:t>¿Cuál fue el contenido de la nota paraguaya del 30 de agosto de 1864?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a. Que la carga bélica del buque brasileño“Marqués de Olinda“ violaba la neutralidad paraguaya.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b. Que la violación de la soberanía uruguaya por el Brasil será causa de guerra para el Paraguay.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c. La protesta frente al gobierno argentino por su ayuda a los revolucionarios. 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e. Señalaba el gobierno Oriental la imposibilidad de la alianza solicitada.</a:t>
            </a:r>
          </a:p>
          <a:p>
            <a:pPr marL="533400" indent="-5334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f. Solicitaba el gobierno brasileño la suspensión de la amenaza al gobierno oriental.</a:t>
            </a:r>
          </a:p>
        </p:txBody>
      </p:sp>
      <p:sp>
        <p:nvSpPr>
          <p:cNvPr id="451589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676275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EJERCICIOS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5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6" grpId="0" autoUpdateAnimBg="0"/>
      <p:bldP spid="451587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F5D63D-4ABE-4151-9288-5F06088D9211}" type="slidenum">
              <a:rPr lang="es-ES_tradnl"/>
              <a:pPr/>
              <a:t>51</a:t>
            </a:fld>
            <a:endParaRPr lang="es-ES_tradnl"/>
          </a:p>
        </p:txBody>
      </p:sp>
      <p:sp>
        <p:nvSpPr>
          <p:cNvPr id="452610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52611" name="Rectangle 3"/>
          <p:cNvSpPr>
            <a:spLocks noChangeArrowheads="1"/>
          </p:cNvSpPr>
          <p:nvPr/>
        </p:nvSpPr>
        <p:spPr bwMode="auto">
          <a:xfrm>
            <a:off x="228600" y="804863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914400"/>
            <a:ext cx="8315325" cy="4886325"/>
          </a:xfrm>
        </p:spPr>
        <p:txBody>
          <a:bodyPr/>
          <a:lstStyle/>
          <a:p>
            <a:pPr marL="609600" indent="-609600">
              <a:buClr>
                <a:srgbClr val="FF3300"/>
              </a:buClr>
              <a:buSzTx/>
              <a:buFont typeface="Monotype Sorts" pitchFamily="2" charset="2"/>
              <a:buAutoNum type="arabicPeriod" startAt="13"/>
            </a:pPr>
            <a:r>
              <a:rPr lang="de-DE" sz="2800" smtClean="0"/>
              <a:t>¿Quién manifestó que </a:t>
            </a:r>
            <a:r>
              <a:rPr lang="de-DE" sz="2800" b="1" smtClean="0"/>
              <a:t>el equilibrio en el Río de la Plata interesa al Paraguay</a:t>
            </a:r>
            <a:r>
              <a:rPr lang="de-DE" sz="2800" smtClean="0"/>
              <a:t>?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a. Dr. Gaspar R. De Francia.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b. Carlos A. López.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c. El Paraguayo Independiente. 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e. Francisco S.López.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f. El Seminario.</a:t>
            </a:r>
          </a:p>
        </p:txBody>
      </p:sp>
      <p:sp>
        <p:nvSpPr>
          <p:cNvPr id="452613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676275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EJERCICIOS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0" grpId="0" autoUpdateAnimBg="0"/>
      <p:bldP spid="452611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4A150D-CEC3-4154-BD96-C52242150D63}" type="slidenum">
              <a:rPr lang="es-ES_tradnl"/>
              <a:pPr/>
              <a:t>52</a:t>
            </a:fld>
            <a:endParaRPr lang="es-ES_tradnl"/>
          </a:p>
        </p:txBody>
      </p:sp>
      <p:sp>
        <p:nvSpPr>
          <p:cNvPr id="453634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53635" name="Rectangle 3"/>
          <p:cNvSpPr>
            <a:spLocks noChangeArrowheads="1"/>
          </p:cNvSpPr>
          <p:nvPr/>
        </p:nvSpPr>
        <p:spPr bwMode="auto">
          <a:xfrm>
            <a:off x="228600" y="804863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914400"/>
            <a:ext cx="8315325" cy="4886325"/>
          </a:xfrm>
        </p:spPr>
        <p:txBody>
          <a:bodyPr/>
          <a:lstStyle/>
          <a:p>
            <a:pPr marL="609600" indent="-609600">
              <a:buClr>
                <a:srgbClr val="FF3300"/>
              </a:buClr>
              <a:buSzTx/>
              <a:buFont typeface="Monotype Sorts" pitchFamily="2" charset="2"/>
              <a:buAutoNum type="arabicPeriod" startAt="14"/>
            </a:pPr>
            <a:r>
              <a:rPr lang="de-DE" sz="2800" smtClean="0"/>
              <a:t>La más grande Batalla Campal librada hasta entonces en América del Sur fue la de: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a. Tuyutí, el 24 de mayo de 1866.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b. Lomas Valentinas, llamada también de los Siete Días, del 21 al 27 de Diciembre de 1868.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c. Curupayty, el 22 de setiembre de 1866. 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e. Corrales, el 31 de enero de 1866.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f. Estero Bellaco, el 2 de mayo de 1866.</a:t>
            </a:r>
          </a:p>
        </p:txBody>
      </p:sp>
      <p:sp>
        <p:nvSpPr>
          <p:cNvPr id="453637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676275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EJERCICIOS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5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4" grpId="0" autoUpdateAnimBg="0"/>
      <p:bldP spid="453635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E78D64-A4C3-41FE-BB32-0D11EB5ECF5D}" type="slidenum">
              <a:rPr lang="es-ES_tradnl"/>
              <a:pPr/>
              <a:t>53</a:t>
            </a:fld>
            <a:endParaRPr lang="es-ES_tradnl"/>
          </a:p>
        </p:txBody>
      </p:sp>
      <p:sp>
        <p:nvSpPr>
          <p:cNvPr id="454658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54659" name="Rectangle 3"/>
          <p:cNvSpPr>
            <a:spLocks noChangeArrowheads="1"/>
          </p:cNvSpPr>
          <p:nvPr/>
        </p:nvSpPr>
        <p:spPr bwMode="auto">
          <a:xfrm>
            <a:off x="228600" y="804863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914400"/>
            <a:ext cx="8315325" cy="48863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rgbClr val="FF3300"/>
              </a:buClr>
              <a:buSzTx/>
              <a:buFont typeface="Monotype Sorts" pitchFamily="2" charset="2"/>
              <a:buAutoNum type="arabicPeriod" startAt="15"/>
            </a:pPr>
            <a:r>
              <a:rPr lang="de-DE" sz="2400" smtClean="0"/>
              <a:t>El Tratado Secreto de la Triple Alianza, firmado el 1 de mayo de 1865, disponía en un protocolo adicional:</a:t>
            </a:r>
          </a:p>
          <a:p>
            <a:pPr marL="609600" indent="-6096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a. La obligación del Paraguay de pagar los gastos de la guerra en libras esterlinas.</a:t>
            </a:r>
          </a:p>
          <a:p>
            <a:pPr marL="609600" indent="-6096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b. La suspensión del libre derecho de navegación de los ríos al Paraguay por espacio de dos décadas.</a:t>
            </a:r>
          </a:p>
          <a:p>
            <a:pPr marL="609600" indent="-6096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c. La destrucción de la Fortaleza de Humaitá y su perpetua desmilitarización. </a:t>
            </a:r>
          </a:p>
          <a:p>
            <a:pPr marL="609600" indent="-6096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d. La ocupación de la capital de la República del Paraguay durante nueve años contados desde la terminación de la guerra, por parte del Ejército Aliado.</a:t>
            </a:r>
          </a:p>
          <a:p>
            <a:pPr marL="609600" indent="-6096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e. El traspaso definitivo de Misiones a la República Argentina y el territorio de Matto Grosso al Brasil.</a:t>
            </a:r>
          </a:p>
        </p:txBody>
      </p:sp>
      <p:sp>
        <p:nvSpPr>
          <p:cNvPr id="454661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676275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EJERCICIOS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5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8" grpId="0" autoUpdateAnimBg="0"/>
      <p:bldP spid="454659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2E5CBE-BEC7-42C1-9E7C-729AB116C3C3}" type="slidenum">
              <a:rPr lang="es-ES_tradnl"/>
              <a:pPr/>
              <a:t>54</a:t>
            </a:fld>
            <a:endParaRPr lang="es-ES_tradnl"/>
          </a:p>
        </p:txBody>
      </p:sp>
      <p:sp>
        <p:nvSpPr>
          <p:cNvPr id="455682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55683" name="Rectangle 3"/>
          <p:cNvSpPr>
            <a:spLocks noChangeArrowheads="1"/>
          </p:cNvSpPr>
          <p:nvPr/>
        </p:nvSpPr>
        <p:spPr bwMode="auto">
          <a:xfrm>
            <a:off x="228600" y="804863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914400"/>
            <a:ext cx="8315325" cy="4886325"/>
          </a:xfrm>
        </p:spPr>
        <p:txBody>
          <a:bodyPr/>
          <a:lstStyle/>
          <a:p>
            <a:pPr marL="609600" indent="-609600">
              <a:buClr>
                <a:srgbClr val="FF3300"/>
              </a:buClr>
              <a:buSzTx/>
              <a:buFont typeface="Monotype Sorts" pitchFamily="2" charset="2"/>
              <a:buAutoNum type="arabicPeriod" startAt="16"/>
            </a:pPr>
            <a:r>
              <a:rPr lang="de-DE" sz="2400" smtClean="0"/>
              <a:t>Conforme hacia la formación de la Triple Alianza. ¿Cuál fue la realidad despertada en los países vecinos en contra del Paraguay?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a. El deseo de extender sus soberanías territoriales los países vecinos.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b. La protesta ante el gobierno argentino por su atyuda a los revolucionarios.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c. La instalación de factorías y la libre navegación. 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d.Cómo un país pequeño enclaustrado por grandes y poderoros vecinos podía alentar un gran despegue socio – económico.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e. La buena fe y los afanes pacifista de Solano López.</a:t>
            </a:r>
          </a:p>
        </p:txBody>
      </p:sp>
      <p:sp>
        <p:nvSpPr>
          <p:cNvPr id="455685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676275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EJERCICIOS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5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2" grpId="0" autoUpdateAnimBg="0"/>
      <p:bldP spid="455683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3EF12B-C862-4878-8A4D-879CB89F8E89}" type="slidenum">
              <a:rPr lang="es-ES_tradnl"/>
              <a:pPr/>
              <a:t>55</a:t>
            </a:fld>
            <a:endParaRPr lang="es-ES_tradnl"/>
          </a:p>
        </p:txBody>
      </p:sp>
      <p:sp>
        <p:nvSpPr>
          <p:cNvPr id="456706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56707" name="Rectangle 3"/>
          <p:cNvSpPr>
            <a:spLocks noChangeArrowheads="1"/>
          </p:cNvSpPr>
          <p:nvPr/>
        </p:nvSpPr>
        <p:spPr bwMode="auto">
          <a:xfrm>
            <a:off x="228600" y="804863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914400"/>
            <a:ext cx="8315325" cy="4886325"/>
          </a:xfrm>
        </p:spPr>
        <p:txBody>
          <a:bodyPr/>
          <a:lstStyle/>
          <a:p>
            <a:pPr marL="609600" indent="-609600">
              <a:buClr>
                <a:srgbClr val="FF3300"/>
              </a:buClr>
              <a:buSzTx/>
              <a:buFont typeface="Monotype Sorts" pitchFamily="2" charset="2"/>
              <a:buAutoNum type="arabicPeriod" startAt="17"/>
            </a:pPr>
            <a:r>
              <a:rPr lang="de-DE" sz="2400" smtClean="0"/>
              <a:t>¿Cuál fue el contenido de la nota paraguaya del 30 de agosto de 1864?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a. Porque el caudillo Venancio Flores se alzó en rebeldía contra su gobierno.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b. Porque el buque Marqués de Olinda violaba la neutralidad paraguaya.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c. Que la violación de la soberanía uruguaya por el Brasil será causa de guerra por el Paraguay. 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d.Que el gobierno uruguayo solicitó alianza al Paraguay.</a:t>
            </a:r>
          </a:p>
          <a:p>
            <a:pPr marL="609600" indent="-609600">
              <a:buClr>
                <a:srgbClr val="33CC33"/>
              </a:buClr>
              <a:buFont typeface="Monotype Sorts" pitchFamily="2" charset="2"/>
              <a:buNone/>
            </a:pPr>
            <a:r>
              <a:rPr lang="de-DE" sz="2400" smtClean="0"/>
              <a:t>	e. Que el gobierno paraguayo se halla imposibilitado de ayudar.</a:t>
            </a:r>
          </a:p>
        </p:txBody>
      </p:sp>
      <p:sp>
        <p:nvSpPr>
          <p:cNvPr id="456709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676275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EJERCICIOS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5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6" grpId="0" autoUpdateAnimBg="0"/>
      <p:bldP spid="456707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ED0B00-49B9-4984-8E72-724754FAC8EF}" type="slidenum">
              <a:rPr lang="es-ES_tradnl"/>
              <a:pPr/>
              <a:t>56</a:t>
            </a:fld>
            <a:endParaRPr lang="es-ES_tradnl"/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57731" name="Rectangle 3"/>
          <p:cNvSpPr>
            <a:spLocks noChangeArrowheads="1"/>
          </p:cNvSpPr>
          <p:nvPr/>
        </p:nvSpPr>
        <p:spPr bwMode="auto">
          <a:xfrm>
            <a:off x="228600" y="804863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914400"/>
            <a:ext cx="8315325" cy="48863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rgbClr val="FF3300"/>
              </a:buClr>
              <a:buSzTx/>
              <a:buFont typeface="Monotype Sorts" pitchFamily="2" charset="2"/>
              <a:buAutoNum type="arabicPeriod" startAt="18"/>
            </a:pPr>
            <a:r>
              <a:rPr lang="de-DE" smtClean="0"/>
              <a:t>La desigual lucha del Paraguay contra las Repúblicas y un Imperio se puede estudiar en dos etapas</a:t>
            </a:r>
            <a:r>
              <a:rPr lang="en-US" smtClean="0"/>
              <a:t>:</a:t>
            </a:r>
            <a:r>
              <a:rPr lang="de-DE" smtClean="0"/>
              <a:t> La Ofensiva y Defensiva.</a:t>
            </a:r>
          </a:p>
          <a:p>
            <a:pPr marL="609600" indent="-609600">
              <a:lnSpc>
                <a:spcPct val="90000"/>
              </a:lnSpc>
              <a:buClr>
                <a:srgbClr val="FF3300"/>
              </a:buClr>
              <a:buSzTx/>
              <a:buFont typeface="Monotype Sorts" pitchFamily="2" charset="2"/>
              <a:buNone/>
            </a:pPr>
            <a:r>
              <a:rPr lang="de-DE" smtClean="0"/>
              <a:t>	La Campaña defensiva comprendió:</a:t>
            </a:r>
          </a:p>
          <a:p>
            <a:pPr marL="609600" indent="-6096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mtClean="0"/>
              <a:t>	a. Matto Grosso – Corrientes - Uruguayana.</a:t>
            </a:r>
          </a:p>
          <a:p>
            <a:pPr marL="609600" indent="-6096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mtClean="0"/>
              <a:t>	b. Pikysyry – Humaita - Cordillera.</a:t>
            </a:r>
          </a:p>
          <a:p>
            <a:pPr marL="609600" indent="-6096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mtClean="0"/>
              <a:t>	c. Humaita – Uruguaya - Corrientes. </a:t>
            </a:r>
          </a:p>
          <a:p>
            <a:pPr marL="609600" indent="-6096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mtClean="0"/>
              <a:t>	d.Cordillera – Villa Montes – Estero Bellaco.</a:t>
            </a:r>
          </a:p>
          <a:p>
            <a:pPr marL="609600" indent="-6096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mtClean="0"/>
              <a:t>	e. Pikysyry – Huamaita - Corrientes.</a:t>
            </a:r>
          </a:p>
        </p:txBody>
      </p:sp>
      <p:sp>
        <p:nvSpPr>
          <p:cNvPr id="457733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676275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EJERCICIOS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5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0" grpId="0" autoUpdateAnimBg="0"/>
      <p:bldP spid="457731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E2C3AB-BB21-4B76-B83E-0BFA4FA35CFC}" type="slidenum">
              <a:rPr lang="es-ES_tradnl"/>
              <a:pPr/>
              <a:t>57</a:t>
            </a:fld>
            <a:endParaRPr lang="es-ES_tradnl"/>
          </a:p>
        </p:txBody>
      </p:sp>
      <p:sp>
        <p:nvSpPr>
          <p:cNvPr id="458754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58755" name="Rectangle 3"/>
          <p:cNvSpPr>
            <a:spLocks noChangeArrowheads="1"/>
          </p:cNvSpPr>
          <p:nvPr/>
        </p:nvSpPr>
        <p:spPr bwMode="auto">
          <a:xfrm>
            <a:off x="228600" y="804863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914400"/>
            <a:ext cx="8315325" cy="48863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rgbClr val="FF3300"/>
              </a:buClr>
              <a:buSzTx/>
              <a:buFont typeface="Monotype Sorts" pitchFamily="2" charset="2"/>
              <a:buAutoNum type="arabicPeriod" startAt="19"/>
            </a:pPr>
            <a:r>
              <a:rPr lang="de-DE" smtClean="0"/>
              <a:t>¿A la muerte de C. A. López cuál de los tratados sobre límites con plazo vencido constituía motivo de crisis?</a:t>
            </a:r>
          </a:p>
          <a:p>
            <a:pPr marL="609600" indent="-609600">
              <a:lnSpc>
                <a:spcPct val="90000"/>
              </a:lnSpc>
              <a:buClr>
                <a:srgbClr val="FF3300"/>
              </a:buClr>
              <a:buSzTx/>
              <a:buFont typeface="Monotype Sorts" pitchFamily="2" charset="2"/>
              <a:buNone/>
            </a:pPr>
            <a:r>
              <a:rPr lang="de-DE" smtClean="0"/>
              <a:t>	a. El Tratado Varela – Derqui con Argentina.</a:t>
            </a:r>
          </a:p>
          <a:p>
            <a:pPr marL="609600" indent="-6096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mtClean="0"/>
              <a:t>	b. El Tratado Berges – Paranhos con Brasil.</a:t>
            </a:r>
          </a:p>
          <a:p>
            <a:pPr marL="609600" indent="-6096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mtClean="0"/>
              <a:t>	c. El Tratado Lóopez – Paranhos con Brasil. </a:t>
            </a:r>
          </a:p>
          <a:p>
            <a:pPr marL="609600" indent="-6096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mtClean="0"/>
              <a:t>	d. El Tratado Sosa – Tejedor con Argentina.</a:t>
            </a:r>
          </a:p>
          <a:p>
            <a:pPr marL="609600" indent="-6096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mtClean="0"/>
              <a:t>	e. El Tratado López – Ferreira de Oliveira con Brasil.</a:t>
            </a:r>
          </a:p>
        </p:txBody>
      </p:sp>
      <p:sp>
        <p:nvSpPr>
          <p:cNvPr id="458757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676275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EJERCICIOS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8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8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5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4" grpId="0" autoUpdateAnimBg="0"/>
      <p:bldP spid="458755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186913-B92E-41D6-A730-D56A5E56E7C8}" type="slidenum">
              <a:rPr lang="es-ES_tradnl"/>
              <a:pPr/>
              <a:t>58</a:t>
            </a:fld>
            <a:endParaRPr lang="es-ES_tradnl"/>
          </a:p>
        </p:txBody>
      </p:sp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59779" name="Rectangle 3"/>
          <p:cNvSpPr>
            <a:spLocks noChangeArrowheads="1"/>
          </p:cNvSpPr>
          <p:nvPr/>
        </p:nvSpPr>
        <p:spPr bwMode="auto">
          <a:xfrm>
            <a:off x="228600" y="804863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914400"/>
            <a:ext cx="8315325" cy="48863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rgbClr val="FF3300"/>
              </a:buClr>
              <a:buSzTx/>
              <a:buFont typeface="Monotype Sorts" pitchFamily="2" charset="2"/>
              <a:buAutoNum type="arabicPeriod" startAt="20"/>
            </a:pPr>
            <a:r>
              <a:rPr lang="de-DE" sz="2800" smtClean="0"/>
              <a:t>El Tratado de límites con Brasil establece:</a:t>
            </a:r>
          </a:p>
          <a:p>
            <a:pPr marL="609600" indent="-609600">
              <a:lnSpc>
                <a:spcPct val="90000"/>
              </a:lnSpc>
              <a:buClr>
                <a:srgbClr val="FF3300"/>
              </a:buClr>
              <a:buSzTx/>
              <a:buFont typeface="Monotype Sorts" pitchFamily="2" charset="2"/>
              <a:buNone/>
            </a:pPr>
            <a:r>
              <a:rPr lang="de-DE" sz="2800" smtClean="0"/>
              <a:t>	a. El condominio de los accidentes geográficos y fluviales.</a:t>
            </a:r>
          </a:p>
          <a:p>
            <a:pPr marL="609600" indent="-6096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b. El condominio del Paraná con la reserva de los Saltos a favor del Brasil.</a:t>
            </a:r>
          </a:p>
          <a:p>
            <a:pPr marL="609600" indent="-6096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c. El condominio de los accidentes orográficos, con la reserva de los Saltos a favor del Brasil. </a:t>
            </a:r>
          </a:p>
          <a:p>
            <a:pPr marL="609600" indent="-6096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d. El condominio de las corrientes fluviales, incluyendo los Saltos.</a:t>
            </a:r>
          </a:p>
          <a:p>
            <a:pPr marL="609600" indent="-6096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z="2800" smtClean="0"/>
              <a:t>	e. El condominio de las corrientes fluviales, con la reserva del Apa y su naciente, a favor del Paraguay.</a:t>
            </a: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676275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EJERCICIOS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5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8" grpId="0" autoUpdateAnimBg="0"/>
      <p:bldP spid="459779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8ABF69-DECA-4A27-B3B4-69746F7EBB61}" type="slidenum">
              <a:rPr lang="es-ES_tradnl"/>
              <a:pPr/>
              <a:t>59</a:t>
            </a:fld>
            <a:endParaRPr lang="es-ES_tradnl"/>
          </a:p>
        </p:txBody>
      </p:sp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60803" name="Rectangle 3"/>
          <p:cNvSpPr>
            <a:spLocks noChangeArrowheads="1"/>
          </p:cNvSpPr>
          <p:nvPr/>
        </p:nvSpPr>
        <p:spPr bwMode="auto">
          <a:xfrm>
            <a:off x="228600" y="804863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914400"/>
            <a:ext cx="8315325" cy="48863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rgbClr val="FF3300"/>
              </a:buClr>
              <a:buSzTx/>
              <a:buFont typeface="Monotype Sorts" pitchFamily="2" charset="2"/>
              <a:buAutoNum type="arabicPeriod" startAt="21"/>
            </a:pPr>
            <a:r>
              <a:rPr lang="de-DE" smtClean="0"/>
              <a:t>Finalmente cuál fue el acuerdo de límites con la Argentina:</a:t>
            </a:r>
          </a:p>
          <a:p>
            <a:pPr marL="609600" indent="-609600">
              <a:lnSpc>
                <a:spcPct val="90000"/>
              </a:lnSpc>
              <a:buClr>
                <a:srgbClr val="FF3300"/>
              </a:buClr>
              <a:buSzTx/>
              <a:buFont typeface="Monotype Sorts" pitchFamily="2" charset="2"/>
              <a:buNone/>
            </a:pPr>
            <a:r>
              <a:rPr lang="de-DE" smtClean="0"/>
              <a:t>	a. El Tratado Machaín - Tejedor.</a:t>
            </a:r>
          </a:p>
          <a:p>
            <a:pPr marL="609600" indent="-6096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mtClean="0"/>
              <a:t>	b. El Tratado Falcón - Yrigoyen.</a:t>
            </a:r>
          </a:p>
          <a:p>
            <a:pPr marL="609600" indent="-6096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mtClean="0"/>
              <a:t>	c. El Tratado Sosa - Tejedor. </a:t>
            </a:r>
          </a:p>
          <a:p>
            <a:pPr marL="609600" indent="-6096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mtClean="0"/>
              <a:t>	d. El Tratado Aceval – Yrigoyen y laudo arbitral.</a:t>
            </a:r>
          </a:p>
          <a:p>
            <a:pPr marL="609600" indent="-609600">
              <a:lnSpc>
                <a:spcPct val="90000"/>
              </a:lnSpc>
              <a:buClr>
                <a:srgbClr val="33CC33"/>
              </a:buClr>
              <a:buFont typeface="Monotype Sorts" pitchFamily="2" charset="2"/>
              <a:buNone/>
            </a:pPr>
            <a:r>
              <a:rPr lang="de-DE" smtClean="0"/>
              <a:t>	e. El Tratado Machaíin Yrigoyen y laudo arbitral.</a:t>
            </a:r>
          </a:p>
        </p:txBody>
      </p:sp>
      <p:sp>
        <p:nvSpPr>
          <p:cNvPr id="460805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676275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EJERCICIOS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6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2" grpId="0" autoUpdateAnimBg="0"/>
      <p:bldP spid="46080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4028E6-5801-4C5A-8FB3-67523D904A5E}" type="slidenum">
              <a:rPr lang="es-ES_tradnl"/>
              <a:pPr/>
              <a:t>6</a:t>
            </a:fld>
            <a:endParaRPr lang="es-ES_tradnl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228600" y="1062038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00050" y="1143000"/>
            <a:ext cx="8315325" cy="488632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ASCENCION DE LOPEZ COINCIDE CON EL TRIUNFO DEL FRENTE ANTIPARAGUAYO LIDERADO POR MITRE.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MISMOS HOMBRES OFRECIAN AL GOBERNADOR J.M. ROSAS LA ENTREGA DEL PARAGUAY (1851).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DIRIGENCIA EXPERIMENTADA, DIPLOMACIA HABIL Y MARAÑA DE INTERESES CONTRA LOPEZ.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CUESTIONES PENDIENTES CON ARGENTINA: EL CHACO ENTRE EL BERMEJO Y BAHIA NEGRA. TRATADO VAZQUEZ – GUIDO (1856)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CON EL BRASIL: ENTRE  EL RIO BLANCO Y EL APA. TRATADO BERGES – PARANHOS.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es-ES" sz="2400" smtClean="0"/>
              <a:t>LA GUERRA: CRISIS DE URUGUAY.</a:t>
            </a:r>
          </a:p>
        </p:txBody>
      </p:sp>
      <p:sp>
        <p:nvSpPr>
          <p:cNvPr id="92168" name="Rectangle 8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819150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FRENTE ANTIPARAGUAYO EN EL RIO DE LA PLATA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  <p:bldP spid="9216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856E29-454C-4497-828C-998AF98FBACE}" type="slidenum">
              <a:rPr lang="es-ES_tradnl"/>
              <a:pPr/>
              <a:t>7</a:t>
            </a:fld>
            <a:endParaRPr lang="es-ES_tradnl"/>
          </a:p>
        </p:txBody>
      </p:sp>
      <p:sp>
        <p:nvSpPr>
          <p:cNvPr id="424962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24963" name="Rectangle 3"/>
          <p:cNvSpPr>
            <a:spLocks noChangeArrowheads="1"/>
          </p:cNvSpPr>
          <p:nvPr/>
        </p:nvSpPr>
        <p:spPr bwMode="auto">
          <a:xfrm>
            <a:off x="228600" y="1062038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1143000"/>
            <a:ext cx="8315325" cy="488632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GOBIERNO EN EL URUGUAY: PARTIDO BLANCO, AMIGO DEL PARAGUAY.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VENANCIO FLORES SE ALZA CONTRA SU GOBIERNO. CON AYUDA DE BUENOS AIRES Y BRASIL.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GOBIERNO BLANCO SOLICITA AYUDA AL PARAGUAY PERO SIN INTERVENCION DE LOPEZ.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AMENAZA BRASILERA ES EVIDENTE.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LOPEZ SOLICITA AL GOBIERNO ARGENTINO INFORMES SOBRE LA AYUDA A FLORES, SIN RESPUESTA.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ULTIMATUM BRASILEÑO DEL 4 AGO 1864.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GESTIONES DIPLOMATICAS REEPLAZADAS POR LOS ARGUMENTOS DEL EJERCITO Y LA MARINA.</a:t>
            </a: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819150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HACIA LA GUERRA: CRISIS EN EL URUGUAY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2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2" grpId="0" autoUpdateAnimBg="0"/>
      <p:bldP spid="42496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665630-471A-4ECF-92DA-1D161B842C59}" type="slidenum">
              <a:rPr lang="es-ES_tradnl"/>
              <a:pPr/>
              <a:t>8</a:t>
            </a:fld>
            <a:endParaRPr lang="es-ES_tradnl"/>
          </a:p>
        </p:txBody>
      </p:sp>
      <p:sp>
        <p:nvSpPr>
          <p:cNvPr id="425986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25987" name="Rectangle 3"/>
          <p:cNvSpPr>
            <a:spLocks noChangeArrowheads="1"/>
          </p:cNvSpPr>
          <p:nvPr/>
        </p:nvSpPr>
        <p:spPr bwMode="auto">
          <a:xfrm>
            <a:off x="228600" y="1062038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1028700"/>
            <a:ext cx="8315325" cy="488632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CONOCIMIENTO DEL ULTIMATUM DEL 4 DE AGOSTO.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CANCILLER BERGES ENTREGA LA NOTA AL MINISTRO BRASILEÑO CESAR SAUVAN VIANA DE LIMA.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PARTE DEL TEXTO: ...  El gobierno (del Paraguay) considerará cualquier ocupación del territorio oriental por fuerzas imperiales, por los motivos consignados en el ultimatum del 4 de este mes... Como atentatorio al equilibrio de los Estados del Plata, que interesa a la República del  Paraguay como garantía de su seguridad, paz prosperidad, y protesta de la manera más solemne contra tal acto, descargándose desde luego de toda responsabilidad de las ulterioridades de la presente declaración.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400" smtClean="0"/>
              <a:t>SIN ENVIAR LA NOTA RESPONDE EN FORMA ARROGANTE.</a:t>
            </a:r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819150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NOTA DEL 30 DE AGOSTO DE 1864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5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5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6" grpId="0" autoUpdateAnimBg="0"/>
      <p:bldP spid="42598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5C652F-DAB9-4C45-8832-0097643A9C29}" type="slidenum">
              <a:rPr lang="es-ES_tradnl"/>
              <a:pPr/>
              <a:t>9</a:t>
            </a:fld>
            <a:endParaRPr lang="es-ES_tradnl"/>
          </a:p>
        </p:txBody>
      </p:sp>
      <p:sp>
        <p:nvSpPr>
          <p:cNvPr id="427010" name="Rectangle 2"/>
          <p:cNvSpPr>
            <a:spLocks noChangeArrowheads="1"/>
          </p:cNvSpPr>
          <p:nvPr/>
        </p:nvSpPr>
        <p:spPr bwMode="auto">
          <a:xfrm>
            <a:off x="609600" y="334963"/>
            <a:ext cx="816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 </a:t>
            </a:r>
          </a:p>
        </p:txBody>
      </p:sp>
      <p:sp>
        <p:nvSpPr>
          <p:cNvPr id="427011" name="Rectangle 3"/>
          <p:cNvSpPr>
            <a:spLocks noChangeArrowheads="1"/>
          </p:cNvSpPr>
          <p:nvPr/>
        </p:nvSpPr>
        <p:spPr bwMode="auto">
          <a:xfrm>
            <a:off x="228600" y="1062038"/>
            <a:ext cx="8609013" cy="51149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1028700"/>
            <a:ext cx="8315325" cy="488632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800" smtClean="0"/>
              <a:t>16 OCT 1864: EJERCITO BRASILEÑO REBASO LA FRONTERA URUGUAYA Y OCUPO VILLA DE MELO.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800" smtClean="0"/>
              <a:t>OCUPACION INNECESARIA: EL GOBIERNO URUGUAYO ERA YA INSOSTENIBLE FRENTE A FLORES.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800" smtClean="0"/>
              <a:t>OPERATIVO MILITAR: PROVOCACION AL PARAGUAY.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de-DE" sz="2800" smtClean="0"/>
              <a:t>APRESAMIENTO DEL BUQUE BRASILEÑO MARQUES DE OLINDA, ORDEN CUMPLIDA POR EL TACUARY (INICIO DE LA GUERRA).</a:t>
            </a:r>
          </a:p>
        </p:txBody>
      </p:sp>
      <p:sp>
        <p:nvSpPr>
          <p:cNvPr id="427013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43925" cy="819150"/>
          </a:xfrm>
          <a:gradFill rotWithShape="0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2700000" scaled="1"/>
          </a:gradFill>
          <a:ln w="12700">
            <a:solidFill>
              <a:srgbClr val="FFFF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400" b="1" smtClean="0">
                <a:solidFill>
                  <a:schemeClr val="tx1"/>
                </a:solidFill>
                <a:latin typeface="Arial" charset="0"/>
              </a:rPr>
              <a:t>VIOLACION DE LA SOBERANIA URUGUAYA: LA GUERRA</a:t>
            </a:r>
            <a:endParaRPr lang="es-ES" sz="2400" b="1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0" grpId="0" autoUpdateAnimBg="0"/>
      <p:bldP spid="427011" grpId="0" animBg="1" autoUpdateAnimBg="0"/>
    </p:bldLst>
  </p:timing>
</p:sld>
</file>

<file path=ppt/theme/theme1.xml><?xml version="1.0" encoding="utf-8"?>
<a:theme xmlns:a="http://schemas.openxmlformats.org/drawingml/2006/main" name="Profesional">
  <a:themeElements>
    <a:clrScheme name="Profesional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6600FF"/>
      </a:accent1>
      <a:accent2>
        <a:srgbClr val="CC00FF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E7"/>
      </a:accent6>
      <a:hlink>
        <a:srgbClr val="00CC99"/>
      </a:hlink>
      <a:folHlink>
        <a:srgbClr val="0099CC"/>
      </a:folHlink>
    </a:clrScheme>
    <a:fontScheme name="Profesi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fe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C:\MSOffice\Plantillas\Diseños de presentaciones\Profesional.pot</Template>
  <TotalTime>5132</TotalTime>
  <Words>2486</Words>
  <Application>Microsoft PowerPoint</Application>
  <PresentationFormat>Presentación en pantalla (4:3)</PresentationFormat>
  <Paragraphs>435</Paragraphs>
  <Slides>59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59</vt:i4>
      </vt:variant>
    </vt:vector>
  </HeadingPairs>
  <TitlesOfParts>
    <vt:vector size="64" baseType="lpstr">
      <vt:lpstr>Times New Roman</vt:lpstr>
      <vt:lpstr>Arial</vt:lpstr>
      <vt:lpstr>Monotype Sorts</vt:lpstr>
      <vt:lpstr>Wingdings</vt:lpstr>
      <vt:lpstr>Profesional</vt:lpstr>
      <vt:lpstr>Diapositiva 1</vt:lpstr>
      <vt:lpstr>Diapositiva 2</vt:lpstr>
      <vt:lpstr>Diapositiva 3</vt:lpstr>
      <vt:lpstr>Diapositiva 4</vt:lpstr>
      <vt:lpstr>Diapositiva 5</vt:lpstr>
      <vt:lpstr>FRENTE ANTIPARAGUAYO EN EL RIO DE LA PLATA</vt:lpstr>
      <vt:lpstr>HACIA LA GUERRA: CRISIS EN EL URUGUAY</vt:lpstr>
      <vt:lpstr>NOTA DEL 30 DE AGOSTO DE 1864</vt:lpstr>
      <vt:lpstr>VIOLACION DE LA SOBERANIA URUGUAYA: LA GUERRA</vt:lpstr>
      <vt:lpstr>Diapositiva 10</vt:lpstr>
      <vt:lpstr>CAMPAÑA DE MATTO GROSSO</vt:lpstr>
      <vt:lpstr>Diapositiva 12</vt:lpstr>
      <vt:lpstr>CAMPAÑA DE CORRIENTES</vt:lpstr>
      <vt:lpstr>COMBATE DE RIACHUELO</vt:lpstr>
      <vt:lpstr>Diapositiva 15</vt:lpstr>
      <vt:lpstr>Diapositiva 16</vt:lpstr>
      <vt:lpstr>EXPEDICION HACIA EL URUGUAY (CAMPAÑA DE URUGUAYANA)</vt:lpstr>
      <vt:lpstr>Diapositiva 18</vt:lpstr>
      <vt:lpstr>CAMPAÑA DE HUMAITA</vt:lpstr>
      <vt:lpstr>Diapositiva 20</vt:lpstr>
      <vt:lpstr>Diapositiva 21</vt:lpstr>
      <vt:lpstr>Diapositiva 22</vt:lpstr>
      <vt:lpstr>Diapositiva 23</vt:lpstr>
      <vt:lpstr>CAMPAÑA DE PIKYSYRY</vt:lpstr>
      <vt:lpstr>Diapositiva 25</vt:lpstr>
      <vt:lpstr>Diapositiva 26</vt:lpstr>
      <vt:lpstr>Diapositiva 27</vt:lpstr>
      <vt:lpstr>CAMPAÑA DE LAS CORDILLERAS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MUCHAS GRACIAS</vt:lpstr>
      <vt:lpstr>¿PREGUNTAS?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</vt:vector>
  </TitlesOfParts>
  <Manager>CNEL DEM ELADIO M. ARAUJO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GEOPOLITICA</dc:title>
  <dc:subject>GEOPOLITICA</dc:subject>
  <dc:creator>CNEL DEM ELADIO M. ARAUJO</dc:creator>
  <cp:lastModifiedBy>Etienne</cp:lastModifiedBy>
  <cp:revision>281</cp:revision>
  <cp:lastPrinted>2000-06-27T21:47:14Z</cp:lastPrinted>
  <dcterms:created xsi:type="dcterms:W3CDTF">2000-05-16T13:10:48Z</dcterms:created>
  <dcterms:modified xsi:type="dcterms:W3CDTF">2015-01-24T13:10:04Z</dcterms:modified>
</cp:coreProperties>
</file>